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66" r:id="rId3"/>
    <p:sldId id="261" r:id="rId4"/>
    <p:sldId id="260" r:id="rId5"/>
    <p:sldId id="295" r:id="rId6"/>
    <p:sldId id="259" r:id="rId7"/>
    <p:sldId id="296" r:id="rId8"/>
    <p:sldId id="297" r:id="rId9"/>
    <p:sldId id="298" r:id="rId10"/>
    <p:sldId id="299" r:id="rId11"/>
    <p:sldId id="258" r:id="rId12"/>
    <p:sldId id="262" r:id="rId13"/>
    <p:sldId id="288" r:id="rId14"/>
  </p:sldIdLst>
  <p:sldSz cx="9144000" cy="5143500" type="screen16x9"/>
  <p:notesSz cx="6858000" cy="9144000"/>
  <p:embeddedFontLst>
    <p:embeddedFont>
      <p:font typeface="Inter" panose="020B0604020202020204" charset="0"/>
      <p:regular r:id="rId16"/>
      <p:bold r:id="rId17"/>
    </p:embeddedFont>
    <p:embeddedFont>
      <p:font typeface="Aharoni" panose="02010803020104030203" pitchFamily="2" charset="-79"/>
      <p:bold r:id="rId18"/>
    </p:embeddedFont>
    <p:embeddedFont>
      <p:font typeface="Inter-Regular"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Copperplate Gothic Bold" panose="020E0705020206020404"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4B8CE54-D7E4-4D6C-B30F-6A91B47CCFBE}">
  <a:tblStyle styleId="{E4B8CE54-D7E4-4D6C-B30F-6A91B47CCF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A51BF6-B60F-430B-B708-1F52C015F51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37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139270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c9451a3e4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c9451a3e4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dk1"/>
            </a:gs>
          </a:gsLst>
          <a:lin ang="8100019"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037875" y="1662450"/>
            <a:ext cx="7068300" cy="1818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800"/>
              <a:buNone/>
              <a:defRPr sz="6800">
                <a:solidFill>
                  <a:schemeClr val="lt1"/>
                </a:solidFill>
              </a:defRPr>
            </a:lvl1pPr>
            <a:lvl2pPr lvl="1" rtl="0">
              <a:lnSpc>
                <a:spcPct val="100000"/>
              </a:lnSpc>
              <a:spcBef>
                <a:spcPts val="0"/>
              </a:spcBef>
              <a:spcAft>
                <a:spcPts val="0"/>
              </a:spcAft>
              <a:buClr>
                <a:schemeClr val="lt1"/>
              </a:buClr>
              <a:buSzPts val="6800"/>
              <a:buNone/>
              <a:defRPr sz="6800">
                <a:solidFill>
                  <a:schemeClr val="lt1"/>
                </a:solidFill>
              </a:defRPr>
            </a:lvl2pPr>
            <a:lvl3pPr lvl="2" rtl="0">
              <a:lnSpc>
                <a:spcPct val="100000"/>
              </a:lnSpc>
              <a:spcBef>
                <a:spcPts val="0"/>
              </a:spcBef>
              <a:spcAft>
                <a:spcPts val="0"/>
              </a:spcAft>
              <a:buClr>
                <a:schemeClr val="lt1"/>
              </a:buClr>
              <a:buSzPts val="6800"/>
              <a:buNone/>
              <a:defRPr sz="6800">
                <a:solidFill>
                  <a:schemeClr val="lt1"/>
                </a:solidFill>
              </a:defRPr>
            </a:lvl3pPr>
            <a:lvl4pPr lvl="3" rtl="0">
              <a:lnSpc>
                <a:spcPct val="100000"/>
              </a:lnSpc>
              <a:spcBef>
                <a:spcPts val="0"/>
              </a:spcBef>
              <a:spcAft>
                <a:spcPts val="0"/>
              </a:spcAft>
              <a:buClr>
                <a:schemeClr val="lt1"/>
              </a:buClr>
              <a:buSzPts val="6800"/>
              <a:buNone/>
              <a:defRPr sz="6800">
                <a:solidFill>
                  <a:schemeClr val="lt1"/>
                </a:solidFill>
              </a:defRPr>
            </a:lvl4pPr>
            <a:lvl5pPr lvl="4" rtl="0">
              <a:lnSpc>
                <a:spcPct val="100000"/>
              </a:lnSpc>
              <a:spcBef>
                <a:spcPts val="0"/>
              </a:spcBef>
              <a:spcAft>
                <a:spcPts val="0"/>
              </a:spcAft>
              <a:buClr>
                <a:schemeClr val="lt1"/>
              </a:buClr>
              <a:buSzPts val="6800"/>
              <a:buNone/>
              <a:defRPr sz="6800">
                <a:solidFill>
                  <a:schemeClr val="lt1"/>
                </a:solidFill>
              </a:defRPr>
            </a:lvl5pPr>
            <a:lvl6pPr lvl="5" rtl="0">
              <a:lnSpc>
                <a:spcPct val="100000"/>
              </a:lnSpc>
              <a:spcBef>
                <a:spcPts val="0"/>
              </a:spcBef>
              <a:spcAft>
                <a:spcPts val="0"/>
              </a:spcAft>
              <a:buClr>
                <a:schemeClr val="lt1"/>
              </a:buClr>
              <a:buSzPts val="6800"/>
              <a:buNone/>
              <a:defRPr sz="6800">
                <a:solidFill>
                  <a:schemeClr val="lt1"/>
                </a:solidFill>
              </a:defRPr>
            </a:lvl6pPr>
            <a:lvl7pPr lvl="6" rtl="0">
              <a:lnSpc>
                <a:spcPct val="100000"/>
              </a:lnSpc>
              <a:spcBef>
                <a:spcPts val="0"/>
              </a:spcBef>
              <a:spcAft>
                <a:spcPts val="0"/>
              </a:spcAft>
              <a:buClr>
                <a:schemeClr val="lt1"/>
              </a:buClr>
              <a:buSzPts val="6800"/>
              <a:buNone/>
              <a:defRPr sz="6800">
                <a:solidFill>
                  <a:schemeClr val="lt1"/>
                </a:solidFill>
              </a:defRPr>
            </a:lvl7pPr>
            <a:lvl8pPr lvl="7" rtl="0">
              <a:lnSpc>
                <a:spcPct val="100000"/>
              </a:lnSpc>
              <a:spcBef>
                <a:spcPts val="0"/>
              </a:spcBef>
              <a:spcAft>
                <a:spcPts val="0"/>
              </a:spcAft>
              <a:buClr>
                <a:schemeClr val="lt1"/>
              </a:buClr>
              <a:buSzPts val="6800"/>
              <a:buNone/>
              <a:defRPr sz="6800">
                <a:solidFill>
                  <a:schemeClr val="lt1"/>
                </a:solidFill>
              </a:defRPr>
            </a:lvl8pPr>
            <a:lvl9pPr lvl="8" rtl="0">
              <a:lnSpc>
                <a:spcPct val="100000"/>
              </a:lnSpc>
              <a:spcBef>
                <a:spcPts val="0"/>
              </a:spcBef>
              <a:spcAft>
                <a:spcPts val="0"/>
              </a:spcAft>
              <a:buClr>
                <a:schemeClr val="lt1"/>
              </a:buClr>
              <a:buSzPts val="6800"/>
              <a:buNone/>
              <a:defRPr sz="6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8100019"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2"/>
              </a:gs>
              <a:gs pos="100000">
                <a:schemeClr val="dk1"/>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037875" y="2066800"/>
            <a:ext cx="7068300" cy="6105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15" name="Google Shape;15;p3"/>
          <p:cNvSpPr txBox="1">
            <a:spLocks noGrp="1"/>
          </p:cNvSpPr>
          <p:nvPr>
            <p:ph type="subTitle" idx="1"/>
          </p:nvPr>
        </p:nvSpPr>
        <p:spPr>
          <a:xfrm>
            <a:off x="1037875" y="2774327"/>
            <a:ext cx="7068300" cy="384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lt2"/>
            </a:gs>
            <a:gs pos="50000">
              <a:schemeClr val="accent1"/>
            </a:gs>
            <a:gs pos="100000">
              <a:schemeClr val="accent2"/>
            </a:gs>
          </a:gsLst>
          <a:lin ang="8099331" scaled="0"/>
        </a:gra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037875" y="1323600"/>
            <a:ext cx="5654700" cy="2970900"/>
          </a:xfrm>
          <a:prstGeom prst="rect">
            <a:avLst/>
          </a:prstGeom>
        </p:spPr>
        <p:txBody>
          <a:bodyPr spcFirstLastPara="1" wrap="square" lIns="0" tIns="0" rIns="0" bIns="0" anchor="t" anchorCtr="0">
            <a:noAutofit/>
          </a:bodyPr>
          <a:lstStyle>
            <a:lvl1pPr marL="457200" lvl="0" indent="-412750" rtl="0">
              <a:lnSpc>
                <a:spcPct val="115000"/>
              </a:lnSpc>
              <a:spcBef>
                <a:spcPts val="60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1pPr>
            <a:lvl2pPr marL="914400" lvl="1"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2pPr>
            <a:lvl3pPr marL="1371600" lvl="2"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3pPr>
            <a:lvl4pPr marL="1828800" lvl="3"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4pPr>
            <a:lvl5pPr marL="2286000" lvl="4"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5pPr>
            <a:lvl6pPr marL="2743200" lvl="5"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6pPr>
            <a:lvl7pPr marL="3200400" lvl="6"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7pPr>
            <a:lvl8pPr marL="3657600" lvl="7"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8pPr>
            <a:lvl9pPr marL="4114800" lvl="8"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9pPr>
          </a:lstStyle>
          <a:p>
            <a:endParaRPr/>
          </a:p>
        </p:txBody>
      </p:sp>
      <p:sp>
        <p:nvSpPr>
          <p:cNvPr id="18" name="Google Shape;18;p4"/>
          <p:cNvSpPr txBox="1"/>
          <p:nvPr/>
        </p:nvSpPr>
        <p:spPr>
          <a:xfrm>
            <a:off x="961675" y="527994"/>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accent2"/>
                </a:solidFill>
              </a:rPr>
              <a:t>“</a:t>
            </a:r>
            <a:endParaRPr sz="9600" b="1">
              <a:solidFill>
                <a:schemeClr val="accent2"/>
              </a:solidFill>
            </a:endParaRPr>
          </a:p>
        </p:txBody>
      </p:sp>
      <p:sp>
        <p:nvSpPr>
          <p:cNvPr id="19" name="Google Shape;19;p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1037875" y="1353948"/>
            <a:ext cx="7068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8"/>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8"/>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47"/>
        <p:cNvGrpSpPr/>
        <p:nvPr/>
      </p:nvGrpSpPr>
      <p:grpSpPr>
        <a:xfrm>
          <a:off x="0" y="0"/>
          <a:ext cx="0" cy="0"/>
          <a:chOff x="0" y="0"/>
          <a:chExt cx="0" cy="0"/>
        </a:xfrm>
      </p:grpSpPr>
      <p:sp>
        <p:nvSpPr>
          <p:cNvPr id="48" name="Google Shape;48;p10"/>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0072D1">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0"/>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ark">
  <p:cSld name="BLANK_1">
    <p:bg>
      <p:bgPr>
        <a:gradFill>
          <a:gsLst>
            <a:gs pos="0">
              <a:schemeClr val="accent1"/>
            </a:gs>
            <a:gs pos="100000">
              <a:schemeClr val="accent2"/>
            </a:gs>
          </a:gsLst>
          <a:lin ang="8099331"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7875" y="836000"/>
            <a:ext cx="7068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1pPr>
            <a:lvl2pPr lvl="1"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2pPr>
            <a:lvl3pPr lvl="2"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3pPr>
            <a:lvl4pPr lvl="3"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4pPr>
            <a:lvl5pPr lvl="4"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5pPr>
            <a:lvl6pPr lvl="5"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6pPr>
            <a:lvl7pPr lvl="6"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7pPr>
            <a:lvl8pPr lvl="7"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8pPr>
            <a:lvl9pPr lvl="8"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9pPr>
          </a:lstStyle>
          <a:p>
            <a:endParaRPr/>
          </a:p>
        </p:txBody>
      </p:sp>
      <p:sp>
        <p:nvSpPr>
          <p:cNvPr id="7" name="Google Shape;7;p1"/>
          <p:cNvSpPr txBox="1">
            <a:spLocks noGrp="1"/>
          </p:cNvSpPr>
          <p:nvPr>
            <p:ph type="body" idx="1"/>
          </p:nvPr>
        </p:nvSpPr>
        <p:spPr>
          <a:xfrm>
            <a:off x="1037875" y="1353948"/>
            <a:ext cx="70683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1pPr>
            <a:lvl2pPr marL="914400" lvl="1" indent="-381000" rtl="0">
              <a:lnSpc>
                <a:spcPct val="115000"/>
              </a:lnSpc>
              <a:spcBef>
                <a:spcPts val="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2pPr>
            <a:lvl3pPr marL="1371600" lvl="2" indent="-381000" rtl="0">
              <a:lnSpc>
                <a:spcPct val="115000"/>
              </a:lnSpc>
              <a:spcBef>
                <a:spcPts val="0"/>
              </a:spcBef>
              <a:spcAft>
                <a:spcPts val="0"/>
              </a:spcAft>
              <a:buClr>
                <a:schemeClr val="lt2"/>
              </a:buClr>
              <a:buSzPts val="2400"/>
              <a:buFont typeface="Inter-Regular"/>
              <a:buChar char="■"/>
              <a:defRPr sz="2400">
                <a:solidFill>
                  <a:schemeClr val="dk1"/>
                </a:solidFill>
                <a:latin typeface="Inter-Regular"/>
                <a:ea typeface="Inter-Regular"/>
                <a:cs typeface="Inter-Regular"/>
                <a:sym typeface="Inter-Regular"/>
              </a:defRPr>
            </a:lvl3pPr>
            <a:lvl4pPr marL="1828800" lvl="3"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4pPr>
            <a:lvl5pPr marL="2286000" lvl="4"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5pPr>
            <a:lvl6pPr marL="2743200" lvl="5"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6pPr>
            <a:lvl7pPr marL="3200400" lvl="6"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7pPr>
            <a:lvl8pPr marL="3657600" lvl="7"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8pPr>
            <a:lvl9pPr marL="4114800" lvl="8"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328184" y="45974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Inter-Regular"/>
                <a:ea typeface="Inter-Regular"/>
                <a:cs typeface="Inter-Regular"/>
                <a:sym typeface="Inter-Regular"/>
              </a:defRPr>
            </a:lvl1pPr>
            <a:lvl2pPr lvl="1" algn="r" rtl="0">
              <a:buNone/>
              <a:defRPr sz="1300">
                <a:solidFill>
                  <a:schemeClr val="accent1"/>
                </a:solidFill>
                <a:latin typeface="Inter-Regular"/>
                <a:ea typeface="Inter-Regular"/>
                <a:cs typeface="Inter-Regular"/>
                <a:sym typeface="Inter-Regular"/>
              </a:defRPr>
            </a:lvl2pPr>
            <a:lvl3pPr lvl="2" algn="r" rtl="0">
              <a:buNone/>
              <a:defRPr sz="1300">
                <a:solidFill>
                  <a:schemeClr val="accent1"/>
                </a:solidFill>
                <a:latin typeface="Inter-Regular"/>
                <a:ea typeface="Inter-Regular"/>
                <a:cs typeface="Inter-Regular"/>
                <a:sym typeface="Inter-Regular"/>
              </a:defRPr>
            </a:lvl3pPr>
            <a:lvl4pPr lvl="3" algn="r" rtl="0">
              <a:buNone/>
              <a:defRPr sz="1300">
                <a:solidFill>
                  <a:schemeClr val="accent1"/>
                </a:solidFill>
                <a:latin typeface="Inter-Regular"/>
                <a:ea typeface="Inter-Regular"/>
                <a:cs typeface="Inter-Regular"/>
                <a:sym typeface="Inter-Regular"/>
              </a:defRPr>
            </a:lvl4pPr>
            <a:lvl5pPr lvl="4" algn="r" rtl="0">
              <a:buNone/>
              <a:defRPr sz="1300">
                <a:solidFill>
                  <a:schemeClr val="accent1"/>
                </a:solidFill>
                <a:latin typeface="Inter-Regular"/>
                <a:ea typeface="Inter-Regular"/>
                <a:cs typeface="Inter-Regular"/>
                <a:sym typeface="Inter-Regular"/>
              </a:defRPr>
            </a:lvl5pPr>
            <a:lvl6pPr lvl="5" algn="r" rtl="0">
              <a:buNone/>
              <a:defRPr sz="1300">
                <a:solidFill>
                  <a:schemeClr val="accent1"/>
                </a:solidFill>
                <a:latin typeface="Inter-Regular"/>
                <a:ea typeface="Inter-Regular"/>
                <a:cs typeface="Inter-Regular"/>
                <a:sym typeface="Inter-Regular"/>
              </a:defRPr>
            </a:lvl6pPr>
            <a:lvl7pPr lvl="6" algn="r" rtl="0">
              <a:buNone/>
              <a:defRPr sz="1300">
                <a:solidFill>
                  <a:schemeClr val="accent1"/>
                </a:solidFill>
                <a:latin typeface="Inter-Regular"/>
                <a:ea typeface="Inter-Regular"/>
                <a:cs typeface="Inter-Regular"/>
                <a:sym typeface="Inter-Regular"/>
              </a:defRPr>
            </a:lvl7pPr>
            <a:lvl8pPr lvl="7" algn="r" rtl="0">
              <a:buNone/>
              <a:defRPr sz="1300">
                <a:solidFill>
                  <a:schemeClr val="accent1"/>
                </a:solidFill>
                <a:latin typeface="Inter-Regular"/>
                <a:ea typeface="Inter-Regular"/>
                <a:cs typeface="Inter-Regular"/>
                <a:sym typeface="Inter-Regular"/>
              </a:defRPr>
            </a:lvl8pPr>
            <a:lvl9pPr lvl="8" algn="r" rtl="0">
              <a:buNone/>
              <a:defRPr sz="1300">
                <a:solidFill>
                  <a:schemeClr val="accent1"/>
                </a:solidFill>
                <a:latin typeface="Inter-Regular"/>
                <a:ea typeface="Inter-Regular"/>
                <a:cs typeface="Inter-Regular"/>
                <a:sym typeface="Inter-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findapfrau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685800" y="742950"/>
            <a:ext cx="7068300" cy="1818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smtClean="0"/>
              <a:t>Automated Auditors, LLC</a:t>
            </a:r>
            <a:br>
              <a:rPr lang="en" sz="3600" dirty="0" smtClean="0"/>
            </a:br>
            <a:r>
              <a:rPr lang="en-US" sz="1600" dirty="0" smtClean="0"/>
              <a:t>Christy</a:t>
            </a:r>
            <a:r>
              <a:rPr lang="en" sz="1600" dirty="0" smtClean="0"/>
              <a:t> Warner, </a:t>
            </a:r>
            <a:r>
              <a:rPr lang="en" sz="1600" dirty="0" smtClean="0"/>
              <a:t>President</a:t>
            </a:r>
            <a:br>
              <a:rPr lang="en" sz="1600" dirty="0" smtClean="0"/>
            </a:br>
            <a:r>
              <a:rPr lang="en" sz="1600" dirty="0" smtClean="0"/>
              <a:t>www.findapfraud.com</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idx="4294967295"/>
          </p:nvPr>
        </p:nvSpPr>
        <p:spPr>
          <a:xfrm>
            <a:off x="2579354" y="361950"/>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Our process is easy</a:t>
            </a:r>
            <a:endParaRPr dirty="0"/>
          </a:p>
        </p:txBody>
      </p:sp>
      <p:sp>
        <p:nvSpPr>
          <p:cNvPr id="221" name="Google Shape;221;p28"/>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22" name="Google Shape;222;p28"/>
          <p:cNvGrpSpPr/>
          <p:nvPr/>
        </p:nvGrpSpPr>
        <p:grpSpPr>
          <a:xfrm>
            <a:off x="455354" y="2663400"/>
            <a:ext cx="2757601" cy="1289700"/>
            <a:chOff x="518037" y="2294709"/>
            <a:chExt cx="2757601" cy="1289700"/>
          </a:xfrm>
        </p:grpSpPr>
        <p:sp>
          <p:nvSpPr>
            <p:cNvPr id="223" name="Google Shape;223;p28"/>
            <p:cNvSpPr txBox="1"/>
            <p:nvPr/>
          </p:nvSpPr>
          <p:spPr>
            <a:xfrm>
              <a:off x="518037" y="2294709"/>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dirty="0" smtClean="0">
                  <a:solidFill>
                    <a:schemeClr val="dk1"/>
                  </a:solidFill>
                  <a:latin typeface="Inter"/>
                  <a:ea typeface="Inter"/>
                  <a:cs typeface="Inter"/>
                  <a:sym typeface="Inter"/>
                </a:rPr>
                <a:t>Data Acquisition</a:t>
              </a:r>
              <a:endParaRPr sz="1200" b="1" dirty="0">
                <a:solidFill>
                  <a:schemeClr val="dk1"/>
                </a:solidFill>
                <a:latin typeface="Inter"/>
                <a:ea typeface="Inter"/>
                <a:cs typeface="Inter"/>
                <a:sym typeface="Inter"/>
              </a:endParaRPr>
            </a:p>
            <a:p>
              <a:pPr marL="0" lvl="0" indent="0" algn="r" rtl="0">
                <a:spcBef>
                  <a:spcPts val="0"/>
                </a:spcBef>
                <a:spcAft>
                  <a:spcPts val="0"/>
                </a:spcAft>
                <a:buNone/>
              </a:pPr>
              <a:r>
                <a:rPr lang="en" sz="1000" dirty="0" smtClean="0">
                  <a:solidFill>
                    <a:schemeClr val="dk1"/>
                  </a:solidFill>
                  <a:latin typeface="Inter"/>
                  <a:ea typeface="Inter"/>
                  <a:cs typeface="Inter"/>
                  <a:sym typeface="Inter"/>
                </a:rPr>
                <a:t>Send us your vendor file and payables files via secure FTP. Conduct initial data trend and data quality analysis. </a:t>
              </a:r>
              <a:endParaRPr sz="1000" b="1" dirty="0">
                <a:solidFill>
                  <a:schemeClr val="dk1"/>
                </a:solidFill>
                <a:latin typeface="Inter"/>
                <a:ea typeface="Inter"/>
                <a:cs typeface="Inter"/>
                <a:sym typeface="Inter"/>
              </a:endParaRPr>
            </a:p>
          </p:txBody>
        </p:sp>
        <p:cxnSp>
          <p:nvCxnSpPr>
            <p:cNvPr id="224" name="Google Shape;224;p28"/>
            <p:cNvCxnSpPr>
              <a:endCxn id="223" idx="3"/>
            </p:cNvCxnSpPr>
            <p:nvPr/>
          </p:nvCxnSpPr>
          <p:spPr>
            <a:xfrm flipH="1">
              <a:off x="2642037" y="2647950"/>
              <a:ext cx="633601" cy="291609"/>
            </a:xfrm>
            <a:prstGeom prst="straightConnector1">
              <a:avLst/>
            </a:prstGeom>
            <a:noFill/>
            <a:ln w="9525" cap="flat" cmpd="sng">
              <a:solidFill>
                <a:schemeClr val="accent1"/>
              </a:solidFill>
              <a:prstDash val="solid"/>
              <a:round/>
              <a:headEnd type="none" w="sm" len="sm"/>
              <a:tailEnd type="oval" w="med" len="med"/>
            </a:ln>
          </p:spPr>
        </p:cxnSp>
      </p:grpSp>
      <p:grpSp>
        <p:nvGrpSpPr>
          <p:cNvPr id="225" name="Google Shape;225;p28"/>
          <p:cNvGrpSpPr/>
          <p:nvPr/>
        </p:nvGrpSpPr>
        <p:grpSpPr>
          <a:xfrm>
            <a:off x="5209838" y="1365150"/>
            <a:ext cx="3610650" cy="1289700"/>
            <a:chOff x="5209838" y="1060350"/>
            <a:chExt cx="3610650" cy="1289700"/>
          </a:xfrm>
        </p:grpSpPr>
        <p:sp>
          <p:nvSpPr>
            <p:cNvPr id="226" name="Google Shape;226;p28"/>
            <p:cNvSpPr txBox="1"/>
            <p:nvPr/>
          </p:nvSpPr>
          <p:spPr>
            <a:xfrm>
              <a:off x="6696488" y="10603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smtClean="0">
                  <a:solidFill>
                    <a:schemeClr val="dk1"/>
                  </a:solidFill>
                  <a:latin typeface="Inter"/>
                  <a:ea typeface="Inter"/>
                  <a:cs typeface="Inter"/>
                  <a:sym typeface="Inter"/>
                </a:rPr>
                <a:t>Compile Executive Summary</a:t>
              </a:r>
              <a:endParaRPr sz="1200" b="1" dirty="0">
                <a:solidFill>
                  <a:schemeClr val="dk1"/>
                </a:solidFill>
                <a:latin typeface="Inter"/>
                <a:ea typeface="Inter"/>
                <a:cs typeface="Inter"/>
                <a:sym typeface="Inter"/>
              </a:endParaRPr>
            </a:p>
            <a:p>
              <a:pPr marL="0" lvl="0" indent="0" algn="l" rtl="0">
                <a:spcBef>
                  <a:spcPts val="0"/>
                </a:spcBef>
                <a:spcAft>
                  <a:spcPts val="0"/>
                </a:spcAft>
                <a:buNone/>
              </a:pPr>
              <a:endParaRPr sz="800" b="1" dirty="0">
                <a:solidFill>
                  <a:schemeClr val="dk1"/>
                </a:solidFill>
                <a:latin typeface="Inter"/>
                <a:ea typeface="Inter"/>
                <a:cs typeface="Inter"/>
                <a:sym typeface="Inter"/>
              </a:endParaRPr>
            </a:p>
            <a:p>
              <a:pPr marL="0" lvl="0" indent="0" algn="l" rtl="0">
                <a:spcBef>
                  <a:spcPts val="0"/>
                </a:spcBef>
                <a:spcAft>
                  <a:spcPts val="1600"/>
                </a:spcAft>
                <a:buNone/>
              </a:pPr>
              <a:r>
                <a:rPr lang="en" sz="1000" dirty="0" smtClean="0">
                  <a:solidFill>
                    <a:schemeClr val="dk1"/>
                  </a:solidFill>
                  <a:latin typeface="Inter"/>
                  <a:ea typeface="Inter"/>
                  <a:cs typeface="Inter"/>
                  <a:sym typeface="Inter"/>
                </a:rPr>
                <a:t>Synthesize results from fraud detection algorithms into an Executive Summary Word or PDF document that can be shared with Management or other staff.  Will describe methodology and results.   All detailed results will be delivered via Excel.</a:t>
              </a:r>
              <a:endParaRPr sz="1000" b="1" dirty="0">
                <a:solidFill>
                  <a:schemeClr val="dk1"/>
                </a:solidFill>
                <a:latin typeface="Inter"/>
                <a:ea typeface="Inter"/>
                <a:cs typeface="Inter"/>
                <a:sym typeface="Inter"/>
              </a:endParaRPr>
            </a:p>
          </p:txBody>
        </p:sp>
        <p:cxnSp>
          <p:nvCxnSpPr>
            <p:cNvPr id="227" name="Google Shape;227;p28"/>
            <p:cNvCxnSpPr/>
            <p:nvPr/>
          </p:nvCxnSpPr>
          <p:spPr>
            <a:xfrm>
              <a:off x="5209838" y="1705200"/>
              <a:ext cx="1286700" cy="0"/>
            </a:xfrm>
            <a:prstGeom prst="straightConnector1">
              <a:avLst/>
            </a:prstGeom>
            <a:noFill/>
            <a:ln w="9525" cap="flat" cmpd="sng">
              <a:solidFill>
                <a:schemeClr val="dk1"/>
              </a:solidFill>
              <a:prstDash val="solid"/>
              <a:round/>
              <a:headEnd type="none" w="sm" len="sm"/>
              <a:tailEnd type="oval" w="med" len="med"/>
            </a:ln>
          </p:spPr>
        </p:cxnSp>
      </p:grpSp>
      <p:grpSp>
        <p:nvGrpSpPr>
          <p:cNvPr id="228" name="Google Shape;228;p28"/>
          <p:cNvGrpSpPr/>
          <p:nvPr/>
        </p:nvGrpSpPr>
        <p:grpSpPr>
          <a:xfrm>
            <a:off x="5209838" y="3099306"/>
            <a:ext cx="3610650" cy="1289700"/>
            <a:chOff x="5209838" y="2794506"/>
            <a:chExt cx="3610650" cy="1289700"/>
          </a:xfrm>
        </p:grpSpPr>
        <p:sp>
          <p:nvSpPr>
            <p:cNvPr id="229" name="Google Shape;229;p28"/>
            <p:cNvSpPr txBox="1"/>
            <p:nvPr/>
          </p:nvSpPr>
          <p:spPr>
            <a:xfrm>
              <a:off x="6696488" y="2794506"/>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smtClean="0">
                  <a:solidFill>
                    <a:schemeClr val="dk1"/>
                  </a:solidFill>
                  <a:latin typeface="Inter"/>
                  <a:ea typeface="Inter"/>
                  <a:cs typeface="Inter"/>
                  <a:sym typeface="Inter"/>
                </a:rPr>
                <a:t>Conduct Data Analysis</a:t>
              </a:r>
              <a:endParaRPr sz="1200" b="1" dirty="0">
                <a:solidFill>
                  <a:schemeClr val="dk1"/>
                </a:solidFill>
                <a:latin typeface="Inter"/>
                <a:ea typeface="Inter"/>
                <a:cs typeface="Inter"/>
                <a:sym typeface="Inter"/>
              </a:endParaRPr>
            </a:p>
            <a:p>
              <a:pPr marL="0" lvl="0" indent="0" algn="l" rtl="0">
                <a:spcBef>
                  <a:spcPts val="0"/>
                </a:spcBef>
                <a:spcAft>
                  <a:spcPts val="0"/>
                </a:spcAft>
                <a:buNone/>
              </a:pPr>
              <a:endParaRPr sz="800" b="1" dirty="0">
                <a:solidFill>
                  <a:schemeClr val="dk1"/>
                </a:solidFill>
                <a:latin typeface="Inter"/>
                <a:ea typeface="Inter"/>
                <a:cs typeface="Inter"/>
                <a:sym typeface="Inter"/>
              </a:endParaRPr>
            </a:p>
            <a:p>
              <a:pPr marL="0" lvl="0" indent="0" algn="l" rtl="0">
                <a:spcBef>
                  <a:spcPts val="0"/>
                </a:spcBef>
                <a:spcAft>
                  <a:spcPts val="1600"/>
                </a:spcAft>
                <a:buNone/>
              </a:pPr>
              <a:r>
                <a:rPr lang="en" sz="1000" dirty="0" smtClean="0">
                  <a:solidFill>
                    <a:schemeClr val="dk1"/>
                  </a:solidFill>
                  <a:latin typeface="Inter"/>
                  <a:ea typeface="Inter"/>
                  <a:cs typeface="Inter"/>
                  <a:sym typeface="Inter"/>
                </a:rPr>
                <a:t>Run selected data forensic algorithms.  You can decide which algorithms  would be the most effective in assessing and detecting system vulnerabilities.</a:t>
              </a:r>
              <a:endParaRPr sz="1000" b="1" dirty="0">
                <a:solidFill>
                  <a:schemeClr val="dk1"/>
                </a:solidFill>
                <a:latin typeface="Inter"/>
                <a:ea typeface="Inter"/>
                <a:cs typeface="Inter"/>
                <a:sym typeface="Inter"/>
              </a:endParaRPr>
            </a:p>
          </p:txBody>
        </p:sp>
        <p:cxnSp>
          <p:nvCxnSpPr>
            <p:cNvPr id="230" name="Google Shape;230;p28"/>
            <p:cNvCxnSpPr/>
            <p:nvPr/>
          </p:nvCxnSpPr>
          <p:spPr>
            <a:xfrm>
              <a:off x="5209838" y="3648300"/>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231" name="Google Shape;231;p28"/>
          <p:cNvGrpSpPr/>
          <p:nvPr/>
        </p:nvGrpSpPr>
        <p:grpSpPr>
          <a:xfrm>
            <a:off x="2662213" y="1033263"/>
            <a:ext cx="3814835" cy="3790597"/>
            <a:chOff x="2662213" y="676344"/>
            <a:chExt cx="3814835" cy="3790597"/>
          </a:xfrm>
        </p:grpSpPr>
        <p:sp>
          <p:nvSpPr>
            <p:cNvPr id="232" name="Google Shape;232;p28"/>
            <p:cNvSpPr/>
            <p:nvPr/>
          </p:nvSpPr>
          <p:spPr>
            <a:xfrm rot="3600185">
              <a:off x="3169983" y="1184511"/>
              <a:ext cx="2774659" cy="2774659"/>
            </a:xfrm>
            <a:prstGeom prst="blockArc">
              <a:avLst>
                <a:gd name="adj1" fmla="val 12622480"/>
                <a:gd name="adj2" fmla="val 19781569"/>
                <a:gd name="adj3" fmla="val 2077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rot="10800000">
              <a:off x="3183490" y="1163229"/>
              <a:ext cx="2774700" cy="2774700"/>
            </a:xfrm>
            <a:prstGeom prst="blockArc">
              <a:avLst>
                <a:gd name="adj1" fmla="val 12622480"/>
                <a:gd name="adj2" fmla="val 19662822"/>
                <a:gd name="adj3" fmla="val 2072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rot="-3600185">
              <a:off x="3194618" y="1184114"/>
              <a:ext cx="2774659" cy="2774659"/>
            </a:xfrm>
            <a:prstGeom prst="blockArc">
              <a:avLst>
                <a:gd name="adj1" fmla="val 12622480"/>
                <a:gd name="adj2" fmla="val 19703271"/>
                <a:gd name="adj3" fmla="val 2085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28"/>
            <p:cNvGrpSpPr/>
            <p:nvPr/>
          </p:nvGrpSpPr>
          <p:grpSpPr>
            <a:xfrm rot="-7200165">
              <a:off x="3337679" y="2826785"/>
              <a:ext cx="585011" cy="585536"/>
              <a:chOff x="1967628" y="812211"/>
              <a:chExt cx="588000" cy="588000"/>
            </a:xfrm>
          </p:grpSpPr>
          <p:sp>
            <p:nvSpPr>
              <p:cNvPr id="236" name="Google Shape;236;p28"/>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chemeClr val="dk1">
                    <a:alpha val="4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8"/>
            <p:cNvGrpSpPr/>
            <p:nvPr/>
          </p:nvGrpSpPr>
          <p:grpSpPr>
            <a:xfrm>
              <a:off x="4264097" y="1180331"/>
              <a:ext cx="585001" cy="585530"/>
              <a:chOff x="1970048" y="811613"/>
              <a:chExt cx="588000" cy="588000"/>
            </a:xfrm>
          </p:grpSpPr>
          <p:sp>
            <p:nvSpPr>
              <p:cNvPr id="239" name="Google Shape;239;p28"/>
              <p:cNvSpPr/>
              <p:nvPr/>
            </p:nvSpPr>
            <p:spPr>
              <a:xfrm rot="39023">
                <a:off x="1973329" y="814894"/>
                <a:ext cx="581437" cy="581437"/>
              </a:xfrm>
              <a:prstGeom prst="pie">
                <a:avLst>
                  <a:gd name="adj1" fmla="val 6190354"/>
                  <a:gd name="adj2" fmla="val 14996165"/>
                </a:avLst>
              </a:prstGeom>
              <a:solidFill>
                <a:schemeClr val="dk1"/>
              </a:solidFill>
              <a:ln>
                <a:noFill/>
              </a:ln>
              <a:effectLst>
                <a:outerShdw blurRad="142875" algn="bl" rotWithShape="0">
                  <a:schemeClr val="dk1">
                    <a:alpha val="4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rot="10800000">
                <a:off x="1973295" y="814927"/>
                <a:ext cx="581400" cy="581400"/>
              </a:xfrm>
              <a:prstGeom prst="pie">
                <a:avLst>
                  <a:gd name="adj1" fmla="val 4028252"/>
                  <a:gd name="adj2" fmla="val 1718367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8"/>
            <p:cNvGrpSpPr/>
            <p:nvPr/>
          </p:nvGrpSpPr>
          <p:grpSpPr>
            <a:xfrm rot="7200165">
              <a:off x="5229930" y="2804716"/>
              <a:ext cx="585011" cy="585536"/>
              <a:chOff x="1977085" y="811649"/>
              <a:chExt cx="588000" cy="588000"/>
            </a:xfrm>
          </p:grpSpPr>
          <p:sp>
            <p:nvSpPr>
              <p:cNvPr id="242" name="Google Shape;242;p28"/>
              <p:cNvSpPr/>
              <p:nvPr/>
            </p:nvSpPr>
            <p:spPr>
              <a:xfrm rot="39023">
                <a:off x="1980366" y="814930"/>
                <a:ext cx="581437" cy="581437"/>
              </a:xfrm>
              <a:prstGeom prst="pie">
                <a:avLst>
                  <a:gd name="adj1" fmla="val 6190354"/>
                  <a:gd name="adj2" fmla="val 14996165"/>
                </a:avLst>
              </a:prstGeom>
              <a:solidFill>
                <a:schemeClr val="accent2"/>
              </a:solidFill>
              <a:ln>
                <a:noFill/>
              </a:ln>
              <a:effectLst>
                <a:outerShdw blurRad="142875" algn="bl" rotWithShape="0">
                  <a:schemeClr val="dk1">
                    <a:alpha val="4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rot="10800000">
                <a:off x="1980332" y="814963"/>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8"/>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1"/>
                  </a:solidFill>
                  <a:latin typeface="Inter"/>
                  <a:ea typeface="Inter"/>
                  <a:cs typeface="Inter"/>
                  <a:sym typeface="Inter"/>
                </a:rPr>
                <a:t>03 </a:t>
              </a:r>
              <a:endParaRPr sz="1600" b="1">
                <a:solidFill>
                  <a:schemeClr val="lt1"/>
                </a:solidFill>
                <a:latin typeface="Inter"/>
                <a:ea typeface="Inter"/>
                <a:cs typeface="Inter"/>
                <a:sym typeface="Inter"/>
              </a:endParaRPr>
            </a:p>
          </p:txBody>
        </p:sp>
        <p:sp>
          <p:nvSpPr>
            <p:cNvPr id="245" name="Google Shape;245;p28"/>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1"/>
                  </a:solidFill>
                  <a:latin typeface="Inter"/>
                  <a:ea typeface="Inter"/>
                  <a:cs typeface="Inter"/>
                  <a:sym typeface="Inter"/>
                </a:rPr>
                <a:t>01 </a:t>
              </a:r>
              <a:endParaRPr sz="1600" b="1">
                <a:solidFill>
                  <a:schemeClr val="lt1"/>
                </a:solidFill>
                <a:latin typeface="Inter"/>
                <a:ea typeface="Inter"/>
                <a:cs typeface="Inter"/>
                <a:sym typeface="Inter"/>
              </a:endParaRPr>
            </a:p>
          </p:txBody>
        </p:sp>
        <p:sp>
          <p:nvSpPr>
            <p:cNvPr id="246" name="Google Shape;246;p28"/>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1"/>
                  </a:solidFill>
                  <a:latin typeface="Inter"/>
                  <a:ea typeface="Inter"/>
                  <a:cs typeface="Inter"/>
                  <a:sym typeface="Inter"/>
                </a:rPr>
                <a:t>02 </a:t>
              </a:r>
              <a:endParaRPr sz="1600" b="1">
                <a:solidFill>
                  <a:schemeClr val="lt1"/>
                </a:solidFill>
                <a:latin typeface="Inter"/>
                <a:ea typeface="Inter"/>
                <a:cs typeface="Inter"/>
                <a:sym typeface="Inter"/>
              </a:endParaRPr>
            </a:p>
          </p:txBody>
        </p:sp>
      </p:grpSp>
      <p:sp>
        <p:nvSpPr>
          <p:cNvPr id="2" name="Rounded Rectangle 1"/>
          <p:cNvSpPr/>
          <p:nvPr/>
        </p:nvSpPr>
        <p:spPr>
          <a:xfrm>
            <a:off x="380999" y="1098389"/>
            <a:ext cx="2577837" cy="146325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75000"/>
                  </a:schemeClr>
                </a:solidFill>
              </a:rPr>
              <a:t>You decide which algorithms that best fit your needs ~ pricing is based upon the number and nature of the algorithms</a:t>
            </a:r>
            <a:endParaRPr lang="en-US" dirty="0">
              <a:solidFill>
                <a:schemeClr val="accent2">
                  <a:lumMod val="75000"/>
                </a:schemeClr>
              </a:solidFill>
            </a:endParaRPr>
          </a:p>
        </p:txBody>
      </p:sp>
    </p:spTree>
    <p:extLst>
      <p:ext uri="{BB962C8B-B14F-4D97-AF65-F5344CB8AC3E}">
        <p14:creationId xmlns:p14="http://schemas.microsoft.com/office/powerpoint/2010/main" val="101483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927" y="1199344"/>
            <a:ext cx="1561714" cy="1561714"/>
          </a:xfrm>
          <a:prstGeom prst="rect">
            <a:avLst/>
          </a:prstGeom>
        </p:spPr>
      </p:pic>
      <p:sp>
        <p:nvSpPr>
          <p:cNvPr id="73" name="Google Shape;73;p14"/>
          <p:cNvSpPr txBox="1">
            <a:spLocks noGrp="1"/>
          </p:cNvSpPr>
          <p:nvPr>
            <p:ph type="subTitle" idx="4294967295"/>
          </p:nvPr>
        </p:nvSpPr>
        <p:spPr>
          <a:xfrm>
            <a:off x="373258" y="590550"/>
            <a:ext cx="5889600" cy="3581400"/>
          </a:xfrm>
          <a:prstGeom prst="rect">
            <a:avLst/>
          </a:prstGeom>
        </p:spPr>
        <p:txBody>
          <a:bodyPr spcFirstLastPara="1" wrap="square" lIns="0" tIns="0" rIns="0" bIns="0" anchor="t" anchorCtr="0">
            <a:noAutofit/>
          </a:bodyPr>
          <a:lstStyle/>
          <a:p>
            <a:pPr marL="342900" lvl="0" indent="-342900" algn="l" rtl="0">
              <a:spcBef>
                <a:spcPts val="600"/>
              </a:spcBef>
              <a:spcAft>
                <a:spcPts val="0"/>
              </a:spcAft>
              <a:buClr>
                <a:schemeClr val="dk1"/>
              </a:buClr>
              <a:buSzPts val="1100"/>
              <a:buFontTx/>
              <a:buChar char="-"/>
            </a:pPr>
            <a:r>
              <a:rPr lang="en" sz="1400" i="1" dirty="0" smtClean="0">
                <a:solidFill>
                  <a:schemeClr val="tx1">
                    <a:lumMod val="50000"/>
                    <a:lumOff val="50000"/>
                  </a:schemeClr>
                </a:solidFill>
              </a:rPr>
              <a:t>The Coast Guard</a:t>
            </a:r>
          </a:p>
          <a:p>
            <a:pPr marL="342900" lvl="0" indent="-342900">
              <a:buClr>
                <a:schemeClr val="dk1"/>
              </a:buClr>
              <a:buSzPts val="1100"/>
              <a:buFontTx/>
              <a:buChar char="-"/>
            </a:pPr>
            <a:r>
              <a:rPr lang="en" sz="1400" i="1" dirty="0">
                <a:solidFill>
                  <a:schemeClr val="tx1">
                    <a:lumMod val="50000"/>
                    <a:lumOff val="50000"/>
                  </a:schemeClr>
                </a:solidFill>
              </a:rPr>
              <a:t>USC Keck Hospital </a:t>
            </a:r>
            <a:endParaRPr lang="en" sz="1400" i="1" dirty="0" smtClean="0">
              <a:solidFill>
                <a:schemeClr val="tx1">
                  <a:lumMod val="50000"/>
                  <a:lumOff val="50000"/>
                </a:schemeClr>
              </a:solidFill>
            </a:endParaRPr>
          </a:p>
          <a:p>
            <a:pPr marL="342900" lvl="0" indent="-342900">
              <a:buClr>
                <a:schemeClr val="dk1"/>
              </a:buClr>
              <a:buSzPts val="1100"/>
              <a:buFontTx/>
              <a:buChar char="-"/>
            </a:pPr>
            <a:r>
              <a:rPr lang="en" sz="1400" i="1" dirty="0" smtClean="0">
                <a:solidFill>
                  <a:schemeClr val="tx1">
                    <a:lumMod val="50000"/>
                    <a:lumOff val="50000"/>
                  </a:schemeClr>
                </a:solidFill>
              </a:rPr>
              <a:t>Duff &amp; Phelps</a:t>
            </a:r>
          </a:p>
          <a:p>
            <a:pPr marL="342900" lvl="0" indent="-342900">
              <a:buClr>
                <a:schemeClr val="dk1"/>
              </a:buClr>
              <a:buSzPts val="1100"/>
              <a:buFontTx/>
              <a:buChar char="-"/>
            </a:pPr>
            <a:r>
              <a:rPr lang="en" sz="1400" i="1" dirty="0" smtClean="0">
                <a:solidFill>
                  <a:schemeClr val="tx1">
                    <a:lumMod val="50000"/>
                    <a:lumOff val="50000"/>
                  </a:schemeClr>
                </a:solidFill>
              </a:rPr>
              <a:t>Tesla vendor file audit</a:t>
            </a:r>
          </a:p>
          <a:p>
            <a:pPr marL="342900" lvl="0" indent="-342900">
              <a:buClr>
                <a:schemeClr val="dk1"/>
              </a:buClr>
              <a:buSzPts val="1100"/>
              <a:buFontTx/>
              <a:buChar char="-"/>
            </a:pPr>
            <a:r>
              <a:rPr lang="en" sz="1400" i="1" dirty="0" smtClean="0">
                <a:solidFill>
                  <a:schemeClr val="tx1">
                    <a:lumMod val="50000"/>
                    <a:lumOff val="50000"/>
                  </a:schemeClr>
                </a:solidFill>
              </a:rPr>
              <a:t>National Football League </a:t>
            </a:r>
          </a:p>
          <a:p>
            <a:pPr marL="342900" lvl="0" indent="-342900" algn="l" rtl="0">
              <a:spcBef>
                <a:spcPts val="600"/>
              </a:spcBef>
              <a:spcAft>
                <a:spcPts val="0"/>
              </a:spcAft>
              <a:buClr>
                <a:schemeClr val="dk1"/>
              </a:buClr>
              <a:buSzPts val="1100"/>
              <a:buFontTx/>
              <a:buChar char="-"/>
            </a:pPr>
            <a:r>
              <a:rPr lang="en" sz="1400" i="1" dirty="0" smtClean="0">
                <a:solidFill>
                  <a:schemeClr val="tx1">
                    <a:lumMod val="50000"/>
                    <a:lumOff val="50000"/>
                  </a:schemeClr>
                </a:solidFill>
              </a:rPr>
              <a:t>The World Bank</a:t>
            </a:r>
          </a:p>
          <a:p>
            <a:pPr marL="342900" lvl="0" indent="-342900" algn="l" rtl="0">
              <a:spcBef>
                <a:spcPts val="600"/>
              </a:spcBef>
              <a:spcAft>
                <a:spcPts val="0"/>
              </a:spcAft>
              <a:buClr>
                <a:schemeClr val="dk1"/>
              </a:buClr>
              <a:buSzPts val="1100"/>
              <a:buFontTx/>
              <a:buChar char="-"/>
            </a:pPr>
            <a:r>
              <a:rPr lang="en" sz="1400" i="1" dirty="0" smtClean="0">
                <a:solidFill>
                  <a:schemeClr val="tx1">
                    <a:lumMod val="50000"/>
                    <a:lumOff val="50000"/>
                  </a:schemeClr>
                </a:solidFill>
              </a:rPr>
              <a:t>Middlesex County, NJ</a:t>
            </a:r>
          </a:p>
          <a:p>
            <a:pPr marL="342900" lvl="0" indent="-342900" algn="l" rtl="0">
              <a:spcBef>
                <a:spcPts val="600"/>
              </a:spcBef>
              <a:spcAft>
                <a:spcPts val="0"/>
              </a:spcAft>
              <a:buClr>
                <a:schemeClr val="dk1"/>
              </a:buClr>
              <a:buSzPts val="1100"/>
              <a:buFontTx/>
              <a:buChar char="-"/>
            </a:pPr>
            <a:r>
              <a:rPr lang="en" sz="1400" i="1" dirty="0" smtClean="0">
                <a:solidFill>
                  <a:schemeClr val="tx1">
                    <a:lumMod val="50000"/>
                    <a:lumOff val="50000"/>
                  </a:schemeClr>
                </a:solidFill>
              </a:rPr>
              <a:t>Steinway </a:t>
            </a:r>
          </a:p>
        </p:txBody>
      </p:sp>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733550"/>
            <a:ext cx="1105121" cy="11051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977" y="3252596"/>
            <a:ext cx="2116137" cy="1371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257550"/>
            <a:ext cx="2349450" cy="1371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9721" y="1652421"/>
            <a:ext cx="1273746" cy="126737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4525" y="1199344"/>
            <a:ext cx="1623750" cy="154642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8058" y="3252596"/>
            <a:ext cx="2409825" cy="1366646"/>
          </a:xfrm>
          <a:prstGeom prst="rect">
            <a:avLst/>
          </a:prstGeom>
        </p:spPr>
      </p:pic>
      <p:sp>
        <p:nvSpPr>
          <p:cNvPr id="2" name="TextBox 1"/>
          <p:cNvSpPr txBox="1"/>
          <p:nvPr/>
        </p:nvSpPr>
        <p:spPr>
          <a:xfrm>
            <a:off x="2590800" y="209550"/>
            <a:ext cx="4379725" cy="523220"/>
          </a:xfrm>
          <a:prstGeom prst="rect">
            <a:avLst/>
          </a:prstGeom>
          <a:noFill/>
        </p:spPr>
        <p:txBody>
          <a:bodyPr wrap="none" rtlCol="0">
            <a:spAutoFit/>
          </a:bodyPr>
          <a:lstStyle/>
          <a:p>
            <a:r>
              <a:rPr lang="en-US" sz="2800" dirty="0" smtClean="0">
                <a:latin typeface="Inter-Regular" panose="020B0604020202020204" charset="0"/>
                <a:ea typeface="Inter-Regular" panose="020B0604020202020204" charset="0"/>
              </a:rPr>
              <a:t>Previous Clients Include</a:t>
            </a:r>
            <a:endParaRPr lang="en-US" sz="2800" dirty="0">
              <a:latin typeface="Inter-Regular" panose="020B0604020202020204" charset="0"/>
              <a:ea typeface="Inter-Regular" panose="020B0604020202020204"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3793" y="687020"/>
            <a:ext cx="1930802" cy="9654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ctrTitle" idx="4294967295"/>
          </p:nvPr>
        </p:nvSpPr>
        <p:spPr>
          <a:xfrm>
            <a:off x="1337163" y="188841"/>
            <a:ext cx="7315200" cy="79278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smtClean="0">
                <a:solidFill>
                  <a:schemeClr val="lt1"/>
                </a:solidFill>
              </a:rPr>
              <a:t>What do our clients say about us?</a:t>
            </a:r>
            <a:endParaRPr sz="2800" dirty="0">
              <a:solidFill>
                <a:schemeClr val="lt1"/>
              </a:solidFill>
            </a:endParaRPr>
          </a:p>
        </p:txBody>
      </p:sp>
      <p:sp>
        <p:nvSpPr>
          <p:cNvPr id="99" name="Google Shape;99;p18"/>
          <p:cNvSpPr txBox="1">
            <a:spLocks noGrp="1"/>
          </p:cNvSpPr>
          <p:nvPr>
            <p:ph type="subTitle" idx="4294967295"/>
          </p:nvPr>
        </p:nvSpPr>
        <p:spPr>
          <a:xfrm>
            <a:off x="990599" y="1230930"/>
            <a:ext cx="6983697" cy="1366200"/>
          </a:xfrm>
          <a:prstGeom prst="rect">
            <a:avLst/>
          </a:prstGeom>
        </p:spPr>
        <p:txBody>
          <a:bodyPr spcFirstLastPara="1" wrap="square" lIns="0" tIns="0" rIns="0" bIns="0" anchor="t" anchorCtr="0">
            <a:noAutofit/>
          </a:bodyPr>
          <a:lstStyle/>
          <a:p>
            <a:pPr marL="0" lvl="0" indent="0" algn="ctr">
              <a:lnSpc>
                <a:spcPct val="100000"/>
              </a:lnSpc>
              <a:buNone/>
            </a:pPr>
            <a:r>
              <a:rPr lang="en" sz="2000" dirty="0" smtClean="0">
                <a:solidFill>
                  <a:schemeClr val="accent1"/>
                </a:solidFill>
              </a:rPr>
              <a:t>“</a:t>
            </a:r>
            <a:r>
              <a:rPr lang="en-US" sz="1200" dirty="0" smtClean="0">
                <a:solidFill>
                  <a:schemeClr val="bg1"/>
                </a:solidFill>
              </a:rPr>
              <a:t>Christy </a:t>
            </a:r>
            <a:r>
              <a:rPr lang="en-US" sz="1200" dirty="0">
                <a:solidFill>
                  <a:schemeClr val="bg1"/>
                </a:solidFill>
              </a:rPr>
              <a:t>and I have collaborated on many client projects in the past.  Christy is one of </a:t>
            </a:r>
            <a:r>
              <a:rPr lang="en-US" sz="1200" dirty="0" smtClean="0">
                <a:solidFill>
                  <a:schemeClr val="bg1"/>
                </a:solidFill>
              </a:rPr>
              <a:t>the smartest data </a:t>
            </a:r>
            <a:r>
              <a:rPr lang="en-US" sz="1200" dirty="0">
                <a:solidFill>
                  <a:schemeClr val="bg1"/>
                </a:solidFill>
              </a:rPr>
              <a:t>scientist/fraud examiners that I have worked with during my career.  She quickly understands the data set and structure and what we need to find.  Then she goes to work and does her algorithm magic and makes the data speak. These are critical skills necessary in today’s complex business environment in order to effectively find the data anomalies and find the fraud… and clients love her</a:t>
            </a:r>
            <a:r>
              <a:rPr lang="en-US" sz="1200" dirty="0" smtClean="0">
                <a:solidFill>
                  <a:schemeClr val="bg1"/>
                </a:solidFill>
              </a:rPr>
              <a:t>!” </a:t>
            </a:r>
          </a:p>
          <a:p>
            <a:pPr marL="0" lvl="0" indent="0" algn="ctr">
              <a:lnSpc>
                <a:spcPct val="100000"/>
              </a:lnSpc>
              <a:buNone/>
            </a:pPr>
            <a:r>
              <a:rPr lang="en-US" sz="1200" dirty="0" smtClean="0"/>
              <a:t>– </a:t>
            </a:r>
            <a:r>
              <a:rPr lang="en-US" sz="1200" b="1" i="1" dirty="0" smtClean="0">
                <a:solidFill>
                  <a:srgbClr val="FFC000"/>
                </a:solidFill>
              </a:rPr>
              <a:t>Bruce Dubinsky,  Duff  &amp; Phelps, CPA</a:t>
            </a:r>
            <a:r>
              <a:rPr lang="en-US" sz="1200" b="1" i="1" dirty="0">
                <a:solidFill>
                  <a:srgbClr val="FFC000"/>
                </a:solidFill>
              </a:rPr>
              <a:t>, </a:t>
            </a:r>
            <a:r>
              <a:rPr lang="en-US" sz="1200" b="1" i="1" dirty="0" err="1">
                <a:solidFill>
                  <a:srgbClr val="FFC000"/>
                </a:solidFill>
              </a:rPr>
              <a:t>MsT</a:t>
            </a:r>
            <a:r>
              <a:rPr lang="en-US" sz="1200" b="1" i="1" dirty="0">
                <a:solidFill>
                  <a:srgbClr val="FFC000"/>
                </a:solidFill>
              </a:rPr>
              <a:t>, CFF, CFE, CVA, CAMS, MAFF</a:t>
            </a:r>
            <a:endParaRPr sz="1200" b="1" i="1" dirty="0">
              <a:solidFill>
                <a:srgbClr val="FFC000"/>
              </a:solidFill>
            </a:endParaRPr>
          </a:p>
        </p:txBody>
      </p:sp>
      <p:sp>
        <p:nvSpPr>
          <p:cNvPr id="100" name="Google Shape;100;p18"/>
          <p:cNvSpPr/>
          <p:nvPr/>
        </p:nvSpPr>
        <p:spPr>
          <a:xfrm>
            <a:off x="381000" y="4248150"/>
            <a:ext cx="323741" cy="30911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9" name="Google Shape;109;p18"/>
          <p:cNvSpPr/>
          <p:nvPr/>
        </p:nvSpPr>
        <p:spPr>
          <a:xfrm rot="2466773">
            <a:off x="7924279" y="370490"/>
            <a:ext cx="449798" cy="42948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0" name="Google Shape;110;p18"/>
          <p:cNvSpPr/>
          <p:nvPr/>
        </p:nvSpPr>
        <p:spPr>
          <a:xfrm rot="-1609367">
            <a:off x="7812447" y="993400"/>
            <a:ext cx="323700" cy="30907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1" name="Google Shape;111;p18"/>
          <p:cNvSpPr/>
          <p:nvPr/>
        </p:nvSpPr>
        <p:spPr>
          <a:xfrm rot="2926420">
            <a:off x="8364214" y="779162"/>
            <a:ext cx="242429" cy="23147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2" name="Google Shape;112;p18"/>
          <p:cNvSpPr/>
          <p:nvPr/>
        </p:nvSpPr>
        <p:spPr>
          <a:xfrm rot="-1609361">
            <a:off x="7353476" y="984336"/>
            <a:ext cx="218402" cy="20853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3" name="Google Shape;113;p18"/>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sp>
        <p:nvSpPr>
          <p:cNvPr id="18" name="Google Shape;99;p18"/>
          <p:cNvSpPr txBox="1">
            <a:spLocks/>
          </p:cNvSpPr>
          <p:nvPr/>
        </p:nvSpPr>
        <p:spPr>
          <a:xfrm>
            <a:off x="959498" y="2881950"/>
            <a:ext cx="6983697" cy="1366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nter-Regular"/>
              <a:buChar char="●"/>
              <a:defRPr sz="2400" b="0" i="0" u="none" strike="noStrike" cap="none">
                <a:solidFill>
                  <a:schemeClr val="dk1"/>
                </a:solidFill>
                <a:latin typeface="Inter-Regular"/>
                <a:ea typeface="Inter-Regular"/>
                <a:cs typeface="Inter-Regular"/>
                <a:sym typeface="Inter-Regular"/>
              </a:defRPr>
            </a:lvl1pPr>
            <a:lvl2pPr marL="914400" marR="0" lvl="1" indent="-381000" algn="l" rtl="0">
              <a:lnSpc>
                <a:spcPct val="115000"/>
              </a:lnSpc>
              <a:spcBef>
                <a:spcPts val="0"/>
              </a:spcBef>
              <a:spcAft>
                <a:spcPts val="0"/>
              </a:spcAft>
              <a:buClr>
                <a:schemeClr val="accent1"/>
              </a:buClr>
              <a:buSzPts val="2400"/>
              <a:buFont typeface="Inter-Regular"/>
              <a:buChar char="○"/>
              <a:defRPr sz="2400" b="0" i="0" u="none" strike="noStrike" cap="none">
                <a:solidFill>
                  <a:schemeClr val="dk1"/>
                </a:solidFill>
                <a:latin typeface="Inter-Regular"/>
                <a:ea typeface="Inter-Regular"/>
                <a:cs typeface="Inter-Regular"/>
                <a:sym typeface="Inter-Regular"/>
              </a:defRPr>
            </a:lvl2pPr>
            <a:lvl3pPr marL="1371600" marR="0" lvl="2" indent="-381000" algn="l" rtl="0">
              <a:lnSpc>
                <a:spcPct val="115000"/>
              </a:lnSpc>
              <a:spcBef>
                <a:spcPts val="0"/>
              </a:spcBef>
              <a:spcAft>
                <a:spcPts val="0"/>
              </a:spcAft>
              <a:buClr>
                <a:schemeClr val="lt2"/>
              </a:buClr>
              <a:buSzPts val="2400"/>
              <a:buFont typeface="Inter-Regular"/>
              <a:buChar char="■"/>
              <a:defRPr sz="2400" b="0" i="0" u="none" strike="noStrike" cap="none">
                <a:solidFill>
                  <a:schemeClr val="dk1"/>
                </a:solidFill>
                <a:latin typeface="Inter-Regular"/>
                <a:ea typeface="Inter-Regular"/>
                <a:cs typeface="Inter-Regular"/>
                <a:sym typeface="Inter-Regular"/>
              </a:defRPr>
            </a:lvl3pPr>
            <a:lvl4pPr marL="1828800" marR="0" lvl="3" indent="-381000" algn="l" rtl="0">
              <a:lnSpc>
                <a:spcPct val="115000"/>
              </a:lnSpc>
              <a:spcBef>
                <a:spcPts val="0"/>
              </a:spcBef>
              <a:spcAft>
                <a:spcPts val="0"/>
              </a:spcAft>
              <a:buClr>
                <a:schemeClr val="dk1"/>
              </a:buClr>
              <a:buSzPts val="2400"/>
              <a:buFont typeface="Inter-Regular"/>
              <a:buChar char="●"/>
              <a:defRPr sz="2400" b="0" i="0" u="none" strike="noStrike" cap="none">
                <a:solidFill>
                  <a:schemeClr val="dk1"/>
                </a:solidFill>
                <a:latin typeface="Inter-Regular"/>
                <a:ea typeface="Inter-Regular"/>
                <a:cs typeface="Inter-Regular"/>
                <a:sym typeface="Inter-Regular"/>
              </a:defRPr>
            </a:lvl4pPr>
            <a:lvl5pPr marL="2286000" marR="0" lvl="4" indent="-381000" algn="l" rtl="0">
              <a:lnSpc>
                <a:spcPct val="115000"/>
              </a:lnSpc>
              <a:spcBef>
                <a:spcPts val="0"/>
              </a:spcBef>
              <a:spcAft>
                <a:spcPts val="0"/>
              </a:spcAft>
              <a:buClr>
                <a:schemeClr val="dk1"/>
              </a:buClr>
              <a:buSzPts val="2400"/>
              <a:buFont typeface="Inter-Regular"/>
              <a:buChar char="○"/>
              <a:defRPr sz="2400" b="0" i="0" u="none" strike="noStrike" cap="none">
                <a:solidFill>
                  <a:schemeClr val="dk1"/>
                </a:solidFill>
                <a:latin typeface="Inter-Regular"/>
                <a:ea typeface="Inter-Regular"/>
                <a:cs typeface="Inter-Regular"/>
                <a:sym typeface="Inter-Regular"/>
              </a:defRPr>
            </a:lvl5pPr>
            <a:lvl6pPr marL="2743200" marR="0" lvl="5" indent="-381000" algn="l" rtl="0">
              <a:lnSpc>
                <a:spcPct val="115000"/>
              </a:lnSpc>
              <a:spcBef>
                <a:spcPts val="0"/>
              </a:spcBef>
              <a:spcAft>
                <a:spcPts val="0"/>
              </a:spcAft>
              <a:buClr>
                <a:schemeClr val="dk1"/>
              </a:buClr>
              <a:buSzPts val="2400"/>
              <a:buFont typeface="Inter-Regular"/>
              <a:buChar char="■"/>
              <a:defRPr sz="2400" b="0" i="0" u="none" strike="noStrike" cap="none">
                <a:solidFill>
                  <a:schemeClr val="dk1"/>
                </a:solidFill>
                <a:latin typeface="Inter-Regular"/>
                <a:ea typeface="Inter-Regular"/>
                <a:cs typeface="Inter-Regular"/>
                <a:sym typeface="Inter-Regular"/>
              </a:defRPr>
            </a:lvl6pPr>
            <a:lvl7pPr marL="3200400" marR="0" lvl="6" indent="-381000" algn="l" rtl="0">
              <a:lnSpc>
                <a:spcPct val="115000"/>
              </a:lnSpc>
              <a:spcBef>
                <a:spcPts val="0"/>
              </a:spcBef>
              <a:spcAft>
                <a:spcPts val="0"/>
              </a:spcAft>
              <a:buClr>
                <a:schemeClr val="dk1"/>
              </a:buClr>
              <a:buSzPts val="2400"/>
              <a:buFont typeface="Inter-Regular"/>
              <a:buChar char="●"/>
              <a:defRPr sz="2400" b="0" i="0" u="none" strike="noStrike" cap="none">
                <a:solidFill>
                  <a:schemeClr val="dk1"/>
                </a:solidFill>
                <a:latin typeface="Inter-Regular"/>
                <a:ea typeface="Inter-Regular"/>
                <a:cs typeface="Inter-Regular"/>
                <a:sym typeface="Inter-Regular"/>
              </a:defRPr>
            </a:lvl7pPr>
            <a:lvl8pPr marL="3657600" marR="0" lvl="7" indent="-381000" algn="l" rtl="0">
              <a:lnSpc>
                <a:spcPct val="115000"/>
              </a:lnSpc>
              <a:spcBef>
                <a:spcPts val="0"/>
              </a:spcBef>
              <a:spcAft>
                <a:spcPts val="0"/>
              </a:spcAft>
              <a:buClr>
                <a:schemeClr val="dk1"/>
              </a:buClr>
              <a:buSzPts val="2400"/>
              <a:buFont typeface="Inter-Regular"/>
              <a:buChar char="○"/>
              <a:defRPr sz="2400" b="0" i="0" u="none" strike="noStrike" cap="none">
                <a:solidFill>
                  <a:schemeClr val="dk1"/>
                </a:solidFill>
                <a:latin typeface="Inter-Regular"/>
                <a:ea typeface="Inter-Regular"/>
                <a:cs typeface="Inter-Regular"/>
                <a:sym typeface="Inter-Regular"/>
              </a:defRPr>
            </a:lvl8pPr>
            <a:lvl9pPr marL="4114800" marR="0" lvl="8" indent="-381000" algn="l" rtl="0">
              <a:lnSpc>
                <a:spcPct val="115000"/>
              </a:lnSpc>
              <a:spcBef>
                <a:spcPts val="0"/>
              </a:spcBef>
              <a:spcAft>
                <a:spcPts val="0"/>
              </a:spcAft>
              <a:buClr>
                <a:schemeClr val="dk1"/>
              </a:buClr>
              <a:buSzPts val="2400"/>
              <a:buFont typeface="Inter-Regular"/>
              <a:buChar char="■"/>
              <a:defRPr sz="2400" b="0" i="0" u="none" strike="noStrike" cap="none">
                <a:solidFill>
                  <a:schemeClr val="dk1"/>
                </a:solidFill>
                <a:latin typeface="Inter-Regular"/>
                <a:ea typeface="Inter-Regular"/>
                <a:cs typeface="Inter-Regular"/>
                <a:sym typeface="Inter-Regular"/>
              </a:defRPr>
            </a:lvl9pPr>
          </a:lstStyle>
          <a:p>
            <a:pPr marL="0" indent="0" algn="ctr">
              <a:lnSpc>
                <a:spcPct val="100000"/>
              </a:lnSpc>
              <a:buNone/>
            </a:pPr>
            <a:r>
              <a:rPr lang="en-US" sz="2000" dirty="0" smtClean="0">
                <a:solidFill>
                  <a:schemeClr val="accent1"/>
                </a:solidFill>
              </a:rPr>
              <a:t>“</a:t>
            </a:r>
            <a:r>
              <a:rPr lang="en-US" sz="1200" dirty="0">
                <a:solidFill>
                  <a:schemeClr val="bg1"/>
                </a:solidFill>
              </a:rPr>
              <a:t>Ms. Warner is second to none in her line of work. Her ability to dig into the details, that quite frankly you're probably missing, is simply amazing. She's easy to work with and I highly recommend you hire her...especially if you're a retail loss prevention professional. All too often traditional retail LP is just that...traditional. Ms. Warner gets you out of that comfort zone when she put her forensic lenses on your corporate finance division</a:t>
            </a:r>
            <a:r>
              <a:rPr lang="en-US" sz="1200" dirty="0" smtClean="0">
                <a:solidFill>
                  <a:schemeClr val="bg1"/>
                </a:solidFill>
              </a:rPr>
              <a:t>." </a:t>
            </a:r>
          </a:p>
          <a:p>
            <a:pPr marL="0" indent="0" algn="ctr">
              <a:lnSpc>
                <a:spcPct val="100000"/>
              </a:lnSpc>
              <a:buNone/>
            </a:pPr>
            <a:r>
              <a:rPr lang="en-US" sz="1200" dirty="0" smtClean="0"/>
              <a:t>– </a:t>
            </a:r>
            <a:r>
              <a:rPr lang="en-US" sz="1200" b="1" i="1" dirty="0" smtClean="0">
                <a:solidFill>
                  <a:srgbClr val="FFC000"/>
                </a:solidFill>
              </a:rPr>
              <a:t>Loss Prevention Director, Government Confidential</a:t>
            </a:r>
            <a:endParaRPr lang="en-US" sz="1200" b="1" i="1"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4"/>
          <p:cNvSpPr txBox="1">
            <a:spLocks noGrp="1"/>
          </p:cNvSpPr>
          <p:nvPr>
            <p:ph type="title"/>
          </p:nvPr>
        </p:nvSpPr>
        <p:spPr>
          <a:xfrm>
            <a:off x="2286000" y="991628"/>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Christy Warner, President</a:t>
            </a:r>
            <a:endParaRPr dirty="0"/>
          </a:p>
        </p:txBody>
      </p:sp>
      <p:sp>
        <p:nvSpPr>
          <p:cNvPr id="519" name="Google Shape;519;p4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520" name="Google Shape;520;p44"/>
          <p:cNvPicPr preferRelativeResize="0"/>
          <p:nvPr/>
        </p:nvPicPr>
        <p:blipFill>
          <a:blip r:embed="rId3">
            <a:extLst>
              <a:ext uri="{28A0092B-C50C-407E-A947-70E740481C1C}">
                <a14:useLocalDpi xmlns:a14="http://schemas.microsoft.com/office/drawing/2010/main" val="0"/>
              </a:ext>
            </a:extLst>
          </a:blip>
          <a:stretch>
            <a:fillRect/>
          </a:stretch>
        </p:blipFill>
        <p:spPr>
          <a:xfrm>
            <a:off x="663600" y="742950"/>
            <a:ext cx="1416000" cy="946949"/>
          </a:xfrm>
          <a:prstGeom prst="ellipse">
            <a:avLst/>
          </a:prstGeom>
          <a:noFill/>
          <a:ln>
            <a:noFill/>
          </a:ln>
        </p:spPr>
      </p:pic>
      <p:sp>
        <p:nvSpPr>
          <p:cNvPr id="2" name="TextBox 1"/>
          <p:cNvSpPr txBox="1"/>
          <p:nvPr/>
        </p:nvSpPr>
        <p:spPr>
          <a:xfrm>
            <a:off x="1371600" y="2038350"/>
            <a:ext cx="6531000" cy="2246769"/>
          </a:xfrm>
          <a:prstGeom prst="rect">
            <a:avLst/>
          </a:prstGeom>
          <a:noFill/>
        </p:spPr>
        <p:txBody>
          <a:bodyPr wrap="square" rtlCol="0">
            <a:spAutoFit/>
          </a:bodyPr>
          <a:lstStyle/>
          <a:p>
            <a:r>
              <a:rPr lang="en-US" dirty="0" smtClean="0"/>
              <a:t>Christy Warner is a seasoned fraud detection specialist who leverages SAS software to solve complex data problems.  She has a degree in Math and a minor in Statistics from James Madison University and 25 years applying that knowledge to detect Accounts Payable fraud and healthcare claims fraud. </a:t>
            </a:r>
          </a:p>
          <a:p>
            <a:endParaRPr lang="en-US" dirty="0"/>
          </a:p>
          <a:p>
            <a:r>
              <a:rPr lang="en-US" dirty="0" smtClean="0"/>
              <a:t>Visit </a:t>
            </a:r>
            <a:r>
              <a:rPr lang="en-US" dirty="0" smtClean="0">
                <a:hlinkClick r:id="rId4"/>
              </a:rPr>
              <a:t>https://www.findapfraud.com </a:t>
            </a:r>
            <a:r>
              <a:rPr lang="en-US" dirty="0" smtClean="0"/>
              <a:t>for additional case </a:t>
            </a:r>
            <a:r>
              <a:rPr lang="en-US" dirty="0"/>
              <a:t>s</a:t>
            </a:r>
            <a:r>
              <a:rPr lang="en-US" dirty="0" smtClean="0"/>
              <a:t>tudies and information on our services.  </a:t>
            </a:r>
            <a:endParaRPr lang="en-US" dirty="0"/>
          </a:p>
          <a:p>
            <a:endParaRPr lang="en-US" dirty="0" smtClean="0"/>
          </a:p>
          <a:p>
            <a:r>
              <a:rPr lang="en-US" dirty="0" smtClean="0"/>
              <a:t>christy@findapfraud.com</a:t>
            </a:r>
          </a:p>
          <a:p>
            <a:r>
              <a:rPr lang="en-US" dirty="0" smtClean="0"/>
              <a:t>571-606-7743 call or text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2"/>
        <p:cNvGrpSpPr/>
        <p:nvPr/>
      </p:nvGrpSpPr>
      <p:grpSpPr>
        <a:xfrm>
          <a:off x="0" y="0"/>
          <a:ext cx="0" cy="0"/>
          <a:chOff x="0" y="0"/>
          <a:chExt cx="0" cy="0"/>
        </a:xfrm>
      </p:grpSpPr>
      <p:sp>
        <p:nvSpPr>
          <p:cNvPr id="144" name="Google Shape;144;p22"/>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a:t>
            </a:fld>
            <a:endParaRPr>
              <a:solidFill>
                <a:schemeClr val="lt1"/>
              </a:solidFill>
            </a:endParaRPr>
          </a:p>
        </p:txBody>
      </p:sp>
      <p:sp>
        <p:nvSpPr>
          <p:cNvPr id="2" name="TextBox 1"/>
          <p:cNvSpPr txBox="1"/>
          <p:nvPr/>
        </p:nvSpPr>
        <p:spPr>
          <a:xfrm>
            <a:off x="304800" y="593271"/>
            <a:ext cx="1677062" cy="1384995"/>
          </a:xfrm>
          <a:prstGeom prst="rect">
            <a:avLst/>
          </a:prstGeom>
          <a:noFill/>
        </p:spPr>
        <p:txBody>
          <a:bodyPr wrap="none" rtlCol="0">
            <a:spAutoFit/>
          </a:bodyPr>
          <a:lstStyle/>
          <a:p>
            <a:r>
              <a:rPr lang="en-US" sz="2800" b="1" dirty="0" smtClean="0">
                <a:solidFill>
                  <a:schemeClr val="tx1">
                    <a:lumMod val="75000"/>
                    <a:lumOff val="25000"/>
                  </a:schemeClr>
                </a:solidFill>
                <a:latin typeface="Copperplate Gothic Bold" panose="020E0705020206020404" pitchFamily="34" charset="0"/>
                <a:cs typeface="Aharoni" panose="02010803020104030203" pitchFamily="2" charset="-79"/>
              </a:rPr>
              <a:t>Too </a:t>
            </a:r>
          </a:p>
          <a:p>
            <a:r>
              <a:rPr lang="en-US" sz="2800" b="1" dirty="0" smtClean="0">
                <a:solidFill>
                  <a:schemeClr val="tx1">
                    <a:lumMod val="75000"/>
                    <a:lumOff val="25000"/>
                  </a:schemeClr>
                </a:solidFill>
                <a:latin typeface="Copperplate Gothic Bold" panose="020E0705020206020404" pitchFamily="34" charset="0"/>
                <a:cs typeface="Aharoni" panose="02010803020104030203" pitchFamily="2" charset="-79"/>
              </a:rPr>
              <a:t>  Much</a:t>
            </a:r>
          </a:p>
          <a:p>
            <a:r>
              <a:rPr lang="en-US" sz="2800" b="1" dirty="0" smtClean="0">
                <a:solidFill>
                  <a:schemeClr val="tx1">
                    <a:lumMod val="75000"/>
                    <a:lumOff val="25000"/>
                  </a:schemeClr>
                </a:solidFill>
                <a:latin typeface="Copperplate Gothic Bold" panose="020E0705020206020404" pitchFamily="34" charset="0"/>
                <a:cs typeface="Aharoni" panose="02010803020104030203" pitchFamily="2" charset="-79"/>
              </a:rPr>
              <a:t>    data?</a:t>
            </a:r>
            <a:endParaRPr lang="en-US" sz="2800" b="1" dirty="0">
              <a:solidFill>
                <a:schemeClr val="tx1">
                  <a:lumMod val="75000"/>
                  <a:lumOff val="25000"/>
                </a:schemeClr>
              </a:solidFill>
              <a:latin typeface="Copperplate Gothic Bold" panose="020E0705020206020404" pitchFamily="34" charset="0"/>
              <a:cs typeface="Aharoni" panose="02010803020104030203"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Accounts Payable (A/P) Data Audit</a:t>
            </a:r>
            <a:endParaRPr dirty="0"/>
          </a:p>
        </p:txBody>
      </p:sp>
      <p:sp>
        <p:nvSpPr>
          <p:cNvPr id="92" name="Google Shape;92;p17"/>
          <p:cNvSpPr txBox="1">
            <a:spLocks noGrp="1"/>
          </p:cNvSpPr>
          <p:nvPr>
            <p:ph type="body" idx="1"/>
          </p:nvPr>
        </p:nvSpPr>
        <p:spPr>
          <a:xfrm>
            <a:off x="685800" y="1504950"/>
            <a:ext cx="7572725" cy="30339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2200" dirty="0" smtClean="0"/>
              <a:t>Leverage data to gain insight into A/P vulnerabilities</a:t>
            </a:r>
            <a:endParaRPr sz="2200" dirty="0"/>
          </a:p>
          <a:p>
            <a:pPr marL="457200" lvl="0" indent="-381000" algn="l" rtl="0">
              <a:spcBef>
                <a:spcPts val="0"/>
              </a:spcBef>
              <a:spcAft>
                <a:spcPts val="0"/>
              </a:spcAft>
              <a:buSzPts val="2400"/>
              <a:buChar char="●"/>
            </a:pPr>
            <a:r>
              <a:rPr lang="en-US" sz="2200" dirty="0" smtClean="0"/>
              <a:t>Provide service with minimal time required from your staff</a:t>
            </a:r>
          </a:p>
          <a:p>
            <a:pPr marL="457200" lvl="0" indent="-381000" algn="l" rtl="0">
              <a:spcBef>
                <a:spcPts val="0"/>
              </a:spcBef>
              <a:spcAft>
                <a:spcPts val="0"/>
              </a:spcAft>
              <a:buSzPts val="2400"/>
              <a:buChar char="●"/>
            </a:pPr>
            <a:r>
              <a:rPr lang="en-US" sz="2200" dirty="0" smtClean="0"/>
              <a:t>Customized fraud-detection algorithms designed to identify overpayments and potential fraud</a:t>
            </a:r>
          </a:p>
          <a:p>
            <a:pPr marL="457200" lvl="0" indent="-381000" algn="l" rtl="0">
              <a:spcBef>
                <a:spcPts val="0"/>
              </a:spcBef>
              <a:spcAft>
                <a:spcPts val="0"/>
              </a:spcAft>
              <a:buSzPts val="2400"/>
              <a:buChar char="●"/>
            </a:pPr>
            <a:r>
              <a:rPr lang="en-US" sz="2200" dirty="0" smtClean="0"/>
              <a:t>Final executive summary report</a:t>
            </a:r>
            <a:endParaRPr sz="2200" dirty="0"/>
          </a:p>
          <a:p>
            <a:pPr marL="457200" lvl="0" indent="-381000" algn="l" rtl="0">
              <a:spcBef>
                <a:spcPts val="0"/>
              </a:spcBef>
              <a:spcAft>
                <a:spcPts val="0"/>
              </a:spcAft>
              <a:buSzPts val="2400"/>
              <a:buChar char="●"/>
            </a:pPr>
            <a:endParaRPr dirty="0"/>
          </a:p>
          <a:p>
            <a:pPr marL="0" lvl="0" indent="0" algn="l" rtl="0">
              <a:spcBef>
                <a:spcPts val="600"/>
              </a:spcBef>
              <a:spcAft>
                <a:spcPts val="0"/>
              </a:spcAft>
              <a:buNone/>
            </a:pPr>
            <a:r>
              <a:rPr lang="en" dirty="0" smtClean="0"/>
              <a:t> </a:t>
            </a:r>
            <a:endParaRPr dirty="0"/>
          </a:p>
        </p:txBody>
      </p:sp>
      <p:sp>
        <p:nvSpPr>
          <p:cNvPr id="93" name="Google Shape;93;p17"/>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762000" y="1047750"/>
            <a:ext cx="7696200" cy="3200400"/>
          </a:xfrm>
          <a:prstGeom prst="rect">
            <a:avLst/>
          </a:prstGeom>
        </p:spPr>
        <p:txBody>
          <a:bodyPr spcFirstLastPara="1" wrap="square" lIns="0" tIns="0" rIns="0" bIns="0" anchor="t" anchorCtr="0">
            <a:noAutofit/>
          </a:bodyPr>
          <a:lstStyle/>
          <a:p>
            <a:pPr marL="0" lvl="0" indent="0" algn="ctr">
              <a:buNone/>
            </a:pPr>
            <a:r>
              <a:rPr lang="en-US" sz="2800" i="1" dirty="0" smtClean="0"/>
              <a:t>$8 Million Loss</a:t>
            </a:r>
          </a:p>
          <a:p>
            <a:pPr marL="0" lvl="0" indent="0" algn="ctr">
              <a:buNone/>
            </a:pPr>
            <a:r>
              <a:rPr lang="en-US" sz="1600" dirty="0" smtClean="0"/>
              <a:t>In the payables department of Advance Publications, an email was received from a known vendor indicating a change in bank account numbers.  Since the email came from what looked like a legitimate vendor, the bank account was changed in the vendor file.  Unfortunately, this vendor number was being hijacked by “Mr. Surface”, who successfully routed $8 Million to his private bank account.</a:t>
            </a:r>
          </a:p>
          <a:p>
            <a:pPr marL="0" lvl="0" indent="0" algn="ctr">
              <a:buNone/>
            </a:pPr>
            <a:endParaRPr lang="en-US" sz="1600" dirty="0" smtClean="0"/>
          </a:p>
          <a:p>
            <a:pPr marL="0" lvl="0" indent="0" algn="ctr">
              <a:buNone/>
            </a:pPr>
            <a:r>
              <a:rPr lang="en-US" sz="1600" dirty="0" smtClean="0"/>
              <a:t>Did you know </a:t>
            </a:r>
            <a:r>
              <a:rPr lang="en-US" sz="1600" dirty="0" smtClean="0">
                <a:solidFill>
                  <a:srgbClr val="002060"/>
                </a:solidFill>
              </a:rPr>
              <a:t>data forensics </a:t>
            </a:r>
            <a:r>
              <a:rPr lang="en-US" sz="1600" dirty="0" smtClean="0"/>
              <a:t>can help prevent and detect this fraud scenario?</a:t>
            </a:r>
          </a:p>
          <a:p>
            <a:pPr marL="0" lvl="0" indent="0" algn="ctr">
              <a:buNone/>
            </a:pPr>
            <a:endParaRPr sz="1400" dirty="0"/>
          </a:p>
        </p:txBody>
      </p:sp>
      <p:sp>
        <p:nvSpPr>
          <p:cNvPr id="86" name="Google Shape;86;p16"/>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4" name="Google Shape;71;p14"/>
          <p:cNvPicPr preferRelativeResize="0"/>
          <p:nvPr/>
        </p:nvPicPr>
        <p:blipFill>
          <a:blip r:embed="rId3">
            <a:extLst>
              <a:ext uri="{28A0092B-C50C-407E-A947-70E740481C1C}">
                <a14:useLocalDpi xmlns:a14="http://schemas.microsoft.com/office/drawing/2010/main" val="0"/>
              </a:ext>
            </a:extLst>
          </a:blip>
          <a:stretch>
            <a:fillRect/>
          </a:stretch>
        </p:blipFill>
        <p:spPr>
          <a:xfrm>
            <a:off x="7086600" y="0"/>
            <a:ext cx="2066730" cy="142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57200" y="361950"/>
            <a:ext cx="3657600" cy="1218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dirty="0" smtClean="0"/>
              <a:t>A/P Data Forensic Audit</a:t>
            </a:r>
            <a:endParaRPr sz="2400" dirty="0"/>
          </a:p>
        </p:txBody>
      </p:sp>
      <p:sp>
        <p:nvSpPr>
          <p:cNvPr id="136" name="Google Shape;136;p21"/>
          <p:cNvSpPr txBox="1">
            <a:spLocks noGrp="1"/>
          </p:cNvSpPr>
          <p:nvPr>
            <p:ph type="body" idx="1"/>
          </p:nvPr>
        </p:nvSpPr>
        <p:spPr>
          <a:xfrm>
            <a:off x="304800" y="819150"/>
            <a:ext cx="3962400" cy="1649700"/>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Tx/>
              <a:buChar char="-"/>
            </a:pPr>
            <a:r>
              <a:rPr lang="en" sz="1800" dirty="0" smtClean="0">
                <a:solidFill>
                  <a:schemeClr val="bg2">
                    <a:lumMod val="75000"/>
                  </a:schemeClr>
                </a:solidFill>
              </a:rPr>
              <a:t>Duplicate payments</a:t>
            </a:r>
          </a:p>
          <a:p>
            <a:pPr marL="285750" lvl="0" indent="-285750" algn="l" rtl="0">
              <a:spcBef>
                <a:spcPts val="600"/>
              </a:spcBef>
              <a:spcAft>
                <a:spcPts val="0"/>
              </a:spcAft>
              <a:buFontTx/>
              <a:buChar char="-"/>
            </a:pPr>
            <a:r>
              <a:rPr lang="en" sz="1800" dirty="0" smtClean="0">
                <a:solidFill>
                  <a:schemeClr val="bg2">
                    <a:lumMod val="75000"/>
                  </a:schemeClr>
                </a:solidFill>
              </a:rPr>
              <a:t>Duplicate vendors</a:t>
            </a:r>
          </a:p>
          <a:p>
            <a:pPr marL="285750" lvl="0" indent="-285750" algn="l" rtl="0">
              <a:spcBef>
                <a:spcPts val="600"/>
              </a:spcBef>
              <a:spcAft>
                <a:spcPts val="0"/>
              </a:spcAft>
              <a:buFontTx/>
              <a:buChar char="-"/>
            </a:pPr>
            <a:r>
              <a:rPr lang="en" sz="1800" dirty="0" smtClean="0">
                <a:solidFill>
                  <a:schemeClr val="bg2">
                    <a:lumMod val="75000"/>
                  </a:schemeClr>
                </a:solidFill>
              </a:rPr>
              <a:t>Benford’s Law</a:t>
            </a:r>
          </a:p>
          <a:p>
            <a:pPr marL="285750" lvl="0" indent="-285750" algn="l" rtl="0">
              <a:spcBef>
                <a:spcPts val="600"/>
              </a:spcBef>
              <a:spcAft>
                <a:spcPts val="0"/>
              </a:spcAft>
              <a:buFontTx/>
              <a:buChar char="-"/>
            </a:pPr>
            <a:r>
              <a:rPr lang="en" sz="1800" dirty="0" smtClean="0">
                <a:solidFill>
                  <a:schemeClr val="bg2">
                    <a:lumMod val="75000"/>
                  </a:schemeClr>
                </a:solidFill>
              </a:rPr>
              <a:t>Sequential invoice numbers</a:t>
            </a:r>
          </a:p>
          <a:p>
            <a:pPr marL="285750" lvl="0" indent="-285750" algn="l" rtl="0">
              <a:spcBef>
                <a:spcPts val="600"/>
              </a:spcBef>
              <a:spcAft>
                <a:spcPts val="0"/>
              </a:spcAft>
              <a:buFontTx/>
              <a:buChar char="-"/>
            </a:pPr>
            <a:r>
              <a:rPr lang="en" sz="1800" dirty="0" smtClean="0">
                <a:solidFill>
                  <a:schemeClr val="bg2">
                    <a:lumMod val="75000"/>
                  </a:schemeClr>
                </a:solidFill>
              </a:rPr>
              <a:t>P-card “double dipping”</a:t>
            </a:r>
          </a:p>
          <a:p>
            <a:pPr marL="285750" lvl="0" indent="-285750" algn="l" rtl="0">
              <a:spcBef>
                <a:spcPts val="600"/>
              </a:spcBef>
              <a:spcAft>
                <a:spcPts val="0"/>
              </a:spcAft>
              <a:buFontTx/>
              <a:buChar char="-"/>
            </a:pPr>
            <a:r>
              <a:rPr lang="en" sz="1800" dirty="0" smtClean="0">
                <a:solidFill>
                  <a:schemeClr val="bg2">
                    <a:lumMod val="75000"/>
                  </a:schemeClr>
                </a:solidFill>
              </a:rPr>
              <a:t>P-card anomalies</a:t>
            </a:r>
          </a:p>
          <a:p>
            <a:pPr marL="285750" lvl="0" indent="-285750" algn="l" rtl="0">
              <a:spcBef>
                <a:spcPts val="600"/>
              </a:spcBef>
              <a:spcAft>
                <a:spcPts val="0"/>
              </a:spcAft>
              <a:buFontTx/>
              <a:buChar char="-"/>
            </a:pPr>
            <a:r>
              <a:rPr lang="en" sz="1800" dirty="0" smtClean="0">
                <a:solidFill>
                  <a:schemeClr val="bg2">
                    <a:lumMod val="75000"/>
                  </a:schemeClr>
                </a:solidFill>
              </a:rPr>
              <a:t>Bank account changes</a:t>
            </a:r>
          </a:p>
          <a:p>
            <a:pPr marL="285750" lvl="0" indent="-285750" algn="l" rtl="0">
              <a:spcBef>
                <a:spcPts val="600"/>
              </a:spcBef>
              <a:spcAft>
                <a:spcPts val="0"/>
              </a:spcAft>
              <a:buFontTx/>
              <a:buChar char="-"/>
            </a:pPr>
            <a:r>
              <a:rPr lang="en" sz="1800" dirty="0" smtClean="0">
                <a:solidFill>
                  <a:schemeClr val="bg2">
                    <a:lumMod val="75000"/>
                  </a:schemeClr>
                </a:solidFill>
              </a:rPr>
              <a:t>Vendor / employee crosscheck</a:t>
            </a:r>
          </a:p>
          <a:p>
            <a:pPr marL="285750" lvl="0" indent="-285750" algn="l" rtl="0">
              <a:spcBef>
                <a:spcPts val="600"/>
              </a:spcBef>
              <a:spcAft>
                <a:spcPts val="0"/>
              </a:spcAft>
              <a:buFontTx/>
              <a:buChar char="-"/>
            </a:pPr>
            <a:r>
              <a:rPr lang="en" sz="1800" dirty="0" smtClean="0">
                <a:solidFill>
                  <a:schemeClr val="bg2">
                    <a:lumMod val="75000"/>
                  </a:schemeClr>
                </a:solidFill>
              </a:rPr>
              <a:t>“Shell” or fictitious vendors</a:t>
            </a:r>
            <a:endParaRPr sz="1800" dirty="0">
              <a:solidFill>
                <a:schemeClr val="bg2">
                  <a:lumMod val="75000"/>
                </a:schemeClr>
              </a:solidFill>
            </a:endParaRPr>
          </a:p>
        </p:txBody>
      </p:sp>
      <p:pic>
        <p:nvPicPr>
          <p:cNvPr id="137" name="Google Shape;137;p21"/>
          <p:cNvPicPr preferRelativeResize="0"/>
          <p:nvPr/>
        </p:nvPicPr>
        <p:blipFill rotWithShape="1">
          <a:blip r:embed="rId3">
            <a:alphaModFix/>
          </a:blip>
          <a:srcRect r="11111"/>
          <a:stretch/>
        </p:blipFill>
        <p:spPr>
          <a:xfrm>
            <a:off x="4572000" y="0"/>
            <a:ext cx="4572000" cy="5143500"/>
          </a:xfrm>
          <a:prstGeom prst="rect">
            <a:avLst/>
          </a:prstGeom>
          <a:noFill/>
          <a:ln>
            <a:noFill/>
          </a:ln>
        </p:spPr>
      </p:pic>
      <p:sp>
        <p:nvSpPr>
          <p:cNvPr id="138" name="Google Shape;138;p21"/>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Tree>
    <p:extLst>
      <p:ext uri="{BB962C8B-B14F-4D97-AF65-F5344CB8AC3E}">
        <p14:creationId xmlns:p14="http://schemas.microsoft.com/office/powerpoint/2010/main" val="32451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09600" y="590550"/>
            <a:ext cx="7068300" cy="61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Examples</a:t>
            </a:r>
            <a:endParaRPr dirty="0"/>
          </a:p>
        </p:txBody>
      </p:sp>
      <p:sp>
        <p:nvSpPr>
          <p:cNvPr id="2" name="Subtitle 1"/>
          <p:cNvSpPr>
            <a:spLocks noGrp="1"/>
          </p:cNvSpPr>
          <p:nvPr>
            <p:ph type="subTitle" idx="1"/>
          </p:nvPr>
        </p:nvSpPr>
        <p:spPr>
          <a:xfrm>
            <a:off x="533400" y="1352550"/>
            <a:ext cx="7068300" cy="384000"/>
          </a:xfrm>
        </p:spPr>
        <p:txBody>
          <a:bodyPr/>
          <a:lstStyle/>
          <a:p>
            <a:r>
              <a:rPr lang="en-US" dirty="0" smtClean="0">
                <a:solidFill>
                  <a:schemeClr val="tx2">
                    <a:lumMod val="75000"/>
                  </a:schemeClr>
                </a:solidFill>
              </a:rPr>
              <a:t>How do we identify fraud and overpayments?</a:t>
            </a:r>
            <a:endParaRPr lang="en-US"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09550"/>
            <a:ext cx="7696200" cy="685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Rectangle 2"/>
          <p:cNvSpPr/>
          <p:nvPr/>
        </p:nvSpPr>
        <p:spPr>
          <a:xfrm>
            <a:off x="762000" y="1123950"/>
            <a:ext cx="7620000" cy="1569660"/>
          </a:xfrm>
          <a:prstGeom prst="rect">
            <a:avLst/>
          </a:prstGeom>
        </p:spPr>
        <p:txBody>
          <a:bodyPr wrap="square">
            <a:spAutoFit/>
          </a:bodyPr>
          <a:lstStyle/>
          <a:p>
            <a:r>
              <a:rPr lang="en-US" sz="1600" dirty="0">
                <a:solidFill>
                  <a:schemeClr val="bg1"/>
                </a:solidFill>
                <a:latin typeface="Inter-Regular" panose="020B0604020202020204" charset="0"/>
                <a:ea typeface="Inter-Regular" panose="020B0604020202020204" charset="0"/>
              </a:rPr>
              <a:t>One type of billing scheme we have seen is the “Shell Company” or Fictitious </a:t>
            </a:r>
            <a:r>
              <a:rPr lang="en-US" sz="1600" dirty="0" smtClean="0">
                <a:solidFill>
                  <a:schemeClr val="bg1"/>
                </a:solidFill>
                <a:latin typeface="Inter-Regular" panose="020B0604020202020204" charset="0"/>
                <a:ea typeface="Inter-Regular" panose="020B0604020202020204" charset="0"/>
              </a:rPr>
              <a:t>Vendor scheme. In </a:t>
            </a:r>
            <a:r>
              <a:rPr lang="en-US" sz="1600" dirty="0">
                <a:solidFill>
                  <a:schemeClr val="bg1"/>
                </a:solidFill>
                <a:latin typeface="Inter-Regular" panose="020B0604020202020204" charset="0"/>
                <a:ea typeface="Inter-Regular" panose="020B0604020202020204" charset="0"/>
              </a:rPr>
              <a:t>this scheme, an employee will set up a shell, or fictitious, company for the purposes of committing fraud. The employee will fabricate a name, often similar to the name of another vendor that the company uses. The employee will typically open a bank account in the shell company’s name, so he/she can deposit and cash the fraudulent checks.</a:t>
            </a:r>
          </a:p>
        </p:txBody>
      </p:sp>
      <p:sp>
        <p:nvSpPr>
          <p:cNvPr id="4" name="Rectangle 3"/>
          <p:cNvSpPr/>
          <p:nvPr/>
        </p:nvSpPr>
        <p:spPr>
          <a:xfrm>
            <a:off x="2419321" y="352110"/>
            <a:ext cx="4076757" cy="400110"/>
          </a:xfrm>
          <a:prstGeom prst="rect">
            <a:avLst/>
          </a:prstGeom>
        </p:spPr>
        <p:txBody>
          <a:bodyPr wrap="none">
            <a:spAutoFit/>
          </a:bodyPr>
          <a:lstStyle/>
          <a:p>
            <a:r>
              <a:rPr lang="en" sz="2000" dirty="0" smtClean="0">
                <a:latin typeface="Inter-Regular" panose="020B0604020202020204" charset="0"/>
                <a:ea typeface="Inter-Regular" panose="020B0604020202020204" charset="0"/>
              </a:rPr>
              <a:t>Billing Scheme:  Shell Company</a:t>
            </a:r>
            <a:endParaRPr lang="en-US" sz="2000" dirty="0">
              <a:latin typeface="Inter-Regular" panose="020B0604020202020204" charset="0"/>
              <a:ea typeface="Inter-Regular" panose="020B0604020202020204" charset="0"/>
            </a:endParaRPr>
          </a:p>
        </p:txBody>
      </p:sp>
      <p:sp>
        <p:nvSpPr>
          <p:cNvPr id="6" name="Rectangle 5"/>
          <p:cNvSpPr/>
          <p:nvPr/>
        </p:nvSpPr>
        <p:spPr>
          <a:xfrm>
            <a:off x="324238" y="2800350"/>
            <a:ext cx="8362561" cy="1732782"/>
          </a:xfrm>
          <a:prstGeom prst="rect">
            <a:avLst/>
          </a:prstGeom>
        </p:spPr>
        <p:txBody>
          <a:bodyPr wrap="square">
            <a:spAutoFit/>
          </a:bodyPr>
          <a:lstStyle/>
          <a:p>
            <a:pPr lvl="0" algn="ctr">
              <a:lnSpc>
                <a:spcPct val="115000"/>
              </a:lnSpc>
              <a:spcBef>
                <a:spcPts val="600"/>
              </a:spcBef>
              <a:buClr>
                <a:srgbClr val="FFFFFF"/>
              </a:buClr>
              <a:buSzPts val="2900"/>
            </a:pPr>
            <a:r>
              <a:rPr lang="en-US" sz="2000" dirty="0" smtClean="0">
                <a:solidFill>
                  <a:schemeClr val="tx2">
                    <a:lumMod val="10000"/>
                  </a:schemeClr>
                </a:solidFill>
                <a:latin typeface="Aharoni" panose="02010803020104030203" pitchFamily="2" charset="-79"/>
                <a:ea typeface="Inter-Regular"/>
                <a:cs typeface="Aharoni" panose="02010803020104030203" pitchFamily="2" charset="-79"/>
                <a:sym typeface="Inter-Regular"/>
              </a:rPr>
              <a:t>Data </a:t>
            </a:r>
            <a:r>
              <a:rPr lang="en-US" sz="2000" dirty="0">
                <a:solidFill>
                  <a:schemeClr val="tx2">
                    <a:lumMod val="10000"/>
                  </a:schemeClr>
                </a:solidFill>
                <a:latin typeface="Aharoni" panose="02010803020104030203" pitchFamily="2" charset="-79"/>
                <a:ea typeface="Inter-Regular"/>
                <a:cs typeface="Aharoni" panose="02010803020104030203" pitchFamily="2" charset="-79"/>
                <a:sym typeface="Inter-Regular"/>
              </a:rPr>
              <a:t>forensics </a:t>
            </a:r>
            <a:r>
              <a:rPr lang="en-US" sz="2000" dirty="0">
                <a:solidFill>
                  <a:srgbClr val="FFFFFF"/>
                </a:solidFill>
                <a:latin typeface="Aharoni" panose="02010803020104030203" pitchFamily="2" charset="-79"/>
                <a:ea typeface="Inter-Regular"/>
                <a:cs typeface="Aharoni" panose="02010803020104030203" pitchFamily="2" charset="-79"/>
                <a:sym typeface="Inter-Regular"/>
              </a:rPr>
              <a:t>can help prevent and detect this fraud </a:t>
            </a:r>
            <a:r>
              <a:rPr lang="en-US" sz="2000" dirty="0" smtClean="0">
                <a:solidFill>
                  <a:srgbClr val="FFFFFF"/>
                </a:solidFill>
                <a:latin typeface="Aharoni" panose="02010803020104030203" pitchFamily="2" charset="-79"/>
                <a:ea typeface="Inter-Regular"/>
                <a:cs typeface="Aharoni" panose="02010803020104030203" pitchFamily="2" charset="-79"/>
                <a:sym typeface="Inter-Regular"/>
              </a:rPr>
              <a:t>scenario</a:t>
            </a:r>
          </a:p>
          <a:p>
            <a:pPr lvl="0" algn="ctr">
              <a:lnSpc>
                <a:spcPct val="115000"/>
              </a:lnSpc>
              <a:spcBef>
                <a:spcPts val="600"/>
              </a:spcBef>
              <a:buClr>
                <a:srgbClr val="FFFFFF"/>
              </a:buClr>
              <a:buSzPts val="2900"/>
            </a:pPr>
            <a:endParaRPr lang="en-US" sz="1600" dirty="0">
              <a:solidFill>
                <a:srgbClr val="FFFFFF"/>
              </a:solidFill>
              <a:latin typeface="Aharoni" panose="02010803020104030203" pitchFamily="2" charset="-79"/>
              <a:ea typeface="Inter-Regular"/>
              <a:cs typeface="Aharoni" panose="02010803020104030203" pitchFamily="2" charset="-79"/>
              <a:sym typeface="Inter-Regular"/>
            </a:endParaRPr>
          </a:p>
          <a:p>
            <a:pPr lvl="0" algn="ctr">
              <a:lnSpc>
                <a:spcPct val="115000"/>
              </a:lnSpc>
              <a:spcBef>
                <a:spcPts val="600"/>
              </a:spcBef>
              <a:buClr>
                <a:srgbClr val="FFFFFF"/>
              </a:buClr>
              <a:buSzPts val="2900"/>
            </a:pPr>
            <a:r>
              <a:rPr lang="en-US" sz="1600" i="1" dirty="0" smtClean="0">
                <a:solidFill>
                  <a:schemeClr val="tx2">
                    <a:lumMod val="10000"/>
                  </a:schemeClr>
                </a:solidFill>
                <a:latin typeface="Inter-Regular"/>
                <a:ea typeface="Inter-Regular"/>
                <a:sym typeface="Inter-Regular"/>
              </a:rPr>
              <a:t>Algorithms applied:  </a:t>
            </a:r>
            <a:r>
              <a:rPr lang="en-US" sz="1600" dirty="0" smtClean="0">
                <a:solidFill>
                  <a:srgbClr val="FFFFFF"/>
                </a:solidFill>
                <a:latin typeface="Inter-Regular"/>
                <a:ea typeface="Inter-Regular"/>
                <a:sym typeface="Inter-Regular"/>
              </a:rPr>
              <a:t>vendor/employee crosscheck, vendor names with very similar but non-exact spellings, sequential invoice numbers, cross-check with private mail boxes at UPS, </a:t>
            </a:r>
            <a:r>
              <a:rPr lang="en-US" sz="1600" dirty="0" err="1" smtClean="0">
                <a:solidFill>
                  <a:srgbClr val="FFFFFF"/>
                </a:solidFill>
                <a:latin typeface="Inter-Regular"/>
                <a:ea typeface="Inter-Regular"/>
                <a:sym typeface="Inter-Regular"/>
              </a:rPr>
              <a:t>Fedex</a:t>
            </a:r>
            <a:r>
              <a:rPr lang="en-US" sz="1600" dirty="0" smtClean="0">
                <a:solidFill>
                  <a:srgbClr val="FFFFFF"/>
                </a:solidFill>
                <a:latin typeface="Inter-Regular"/>
                <a:ea typeface="Inter-Regular"/>
                <a:sym typeface="Inter-Regular"/>
              </a:rPr>
              <a:t>, Parcel Post and others</a:t>
            </a:r>
            <a:endParaRPr lang="en-US" sz="1600" dirty="0">
              <a:solidFill>
                <a:srgbClr val="FFFFFF"/>
              </a:solidFill>
              <a:latin typeface="Inter-Regular"/>
              <a:ea typeface="Inter-Regular"/>
              <a:sym typeface="Inter-Regular"/>
            </a:endParaRPr>
          </a:p>
        </p:txBody>
      </p:sp>
    </p:spTree>
    <p:extLst>
      <p:ext uri="{BB962C8B-B14F-4D97-AF65-F5344CB8AC3E}">
        <p14:creationId xmlns:p14="http://schemas.microsoft.com/office/powerpoint/2010/main" val="231342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09550"/>
            <a:ext cx="7696200" cy="685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Rectangle 2"/>
          <p:cNvSpPr/>
          <p:nvPr/>
        </p:nvSpPr>
        <p:spPr>
          <a:xfrm>
            <a:off x="762000" y="1123950"/>
            <a:ext cx="7620000" cy="3539430"/>
          </a:xfrm>
          <a:prstGeom prst="rect">
            <a:avLst/>
          </a:prstGeom>
        </p:spPr>
        <p:txBody>
          <a:bodyPr wrap="square">
            <a:spAutoFit/>
          </a:bodyPr>
          <a:lstStyle/>
          <a:p>
            <a:r>
              <a:rPr lang="en-US" sz="1600" dirty="0" smtClean="0">
                <a:solidFill>
                  <a:schemeClr val="bg1"/>
                </a:solidFill>
                <a:latin typeface="Inter-Regular" panose="020B0604020202020204" charset="0"/>
                <a:ea typeface="Inter-Regular" panose="020B0604020202020204" charset="0"/>
              </a:rPr>
              <a:t>Typically, our duplicate payment identification is enough to cover the cost of the data forensic audit.  We pride ourselves with the most advanced data matching techniques that will detect even those hard-to-catch dupes or erroneous payments.  </a:t>
            </a:r>
            <a:endParaRPr lang="en-US" sz="1600" dirty="0">
              <a:solidFill>
                <a:schemeClr val="bg1"/>
              </a:solidFill>
              <a:latin typeface="Inter-Regular" panose="020B0604020202020204" charset="0"/>
              <a:ea typeface="Inter-Regular" panose="020B0604020202020204" charset="0"/>
            </a:endParaRPr>
          </a:p>
          <a:p>
            <a:endParaRPr lang="en-US" sz="1600" dirty="0" smtClean="0">
              <a:solidFill>
                <a:schemeClr val="bg1"/>
              </a:solidFill>
              <a:latin typeface="Inter-Regular" panose="020B0604020202020204" charset="0"/>
              <a:ea typeface="Inter-Regular" panose="020B0604020202020204" charset="0"/>
            </a:endParaRPr>
          </a:p>
          <a:p>
            <a:r>
              <a:rPr lang="en-US" sz="1600" dirty="0" smtClean="0">
                <a:solidFill>
                  <a:schemeClr val="bg1"/>
                </a:solidFill>
                <a:latin typeface="Inter-Regular" panose="020B0604020202020204" charset="0"/>
                <a:ea typeface="Inter-Regular" panose="020B0604020202020204" charset="0"/>
              </a:rPr>
              <a:t>Examples:  </a:t>
            </a:r>
          </a:p>
          <a:p>
            <a:pPr marL="285750" indent="-285750">
              <a:buFont typeface="Wingdings" panose="05000000000000000000" pitchFamily="2" charset="2"/>
              <a:buChar char="ü"/>
            </a:pPr>
            <a:r>
              <a:rPr lang="en-US" dirty="0">
                <a:solidFill>
                  <a:schemeClr val="bg1"/>
                </a:solidFill>
                <a:latin typeface="Inter-Regular" panose="020B0604020202020204" charset="0"/>
                <a:ea typeface="Inter-Regular" panose="020B0604020202020204" charset="0"/>
              </a:rPr>
              <a:t>I</a:t>
            </a:r>
            <a:r>
              <a:rPr lang="en-US" dirty="0" smtClean="0">
                <a:solidFill>
                  <a:schemeClr val="bg1"/>
                </a:solidFill>
                <a:latin typeface="Inter-Regular" panose="020B0604020202020204" charset="0"/>
                <a:ea typeface="Inter-Regular" panose="020B0604020202020204" charset="0"/>
              </a:rPr>
              <a:t>nvoice # 00010213-A will be matched with Invoice # 10213A</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Monthly payments of $302.15 to one vendor, made to another vendor accidentally   will be caught</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Partial payments that add up to another larger dupe payment will be caught, such as $12,225 + $2,500 = $14,725.  We found a $200,000+ duplicate payment with this method. </a:t>
            </a:r>
          </a:p>
          <a:p>
            <a:endParaRPr lang="en-US" dirty="0" smtClean="0">
              <a:solidFill>
                <a:schemeClr val="bg1"/>
              </a:solidFill>
              <a:latin typeface="Inter-Regular" panose="020B0604020202020204" charset="0"/>
              <a:ea typeface="Inter-Regular" panose="020B0604020202020204" charset="0"/>
            </a:endParaRPr>
          </a:p>
          <a:p>
            <a:endParaRPr lang="en-US" dirty="0" smtClean="0">
              <a:solidFill>
                <a:schemeClr val="bg1"/>
              </a:solidFill>
              <a:latin typeface="Inter-Regular" panose="020B0604020202020204" charset="0"/>
              <a:ea typeface="Inter-Regular" panose="020B0604020202020204" charset="0"/>
            </a:endParaRPr>
          </a:p>
          <a:p>
            <a:endParaRPr lang="en-US" sz="1600" dirty="0">
              <a:solidFill>
                <a:schemeClr val="bg1"/>
              </a:solidFill>
              <a:latin typeface="Inter-Regular" panose="020B0604020202020204" charset="0"/>
              <a:ea typeface="Inter-Regular" panose="020B0604020202020204" charset="0"/>
            </a:endParaRPr>
          </a:p>
        </p:txBody>
      </p:sp>
      <p:sp>
        <p:nvSpPr>
          <p:cNvPr id="4" name="Rectangle 3"/>
          <p:cNvSpPr/>
          <p:nvPr/>
        </p:nvSpPr>
        <p:spPr>
          <a:xfrm>
            <a:off x="3170858" y="349657"/>
            <a:ext cx="2669320" cy="400110"/>
          </a:xfrm>
          <a:prstGeom prst="rect">
            <a:avLst/>
          </a:prstGeom>
        </p:spPr>
        <p:txBody>
          <a:bodyPr wrap="none">
            <a:spAutoFit/>
          </a:bodyPr>
          <a:lstStyle/>
          <a:p>
            <a:r>
              <a:rPr lang="en" sz="2000" dirty="0" smtClean="0">
                <a:latin typeface="Inter-Regular" panose="020B0604020202020204" charset="0"/>
                <a:ea typeface="Inter-Regular" panose="020B0604020202020204" charset="0"/>
              </a:rPr>
              <a:t>Duplicate Payments</a:t>
            </a:r>
            <a:endParaRPr lang="en-US" sz="2000" dirty="0">
              <a:latin typeface="Inter-Regular" panose="020B0604020202020204" charset="0"/>
              <a:ea typeface="Inter-Regular" panose="020B0604020202020204" charset="0"/>
            </a:endParaRPr>
          </a:p>
        </p:txBody>
      </p:sp>
    </p:spTree>
    <p:extLst>
      <p:ext uri="{BB962C8B-B14F-4D97-AF65-F5344CB8AC3E}">
        <p14:creationId xmlns:p14="http://schemas.microsoft.com/office/powerpoint/2010/main" val="213683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09550"/>
            <a:ext cx="7696200" cy="685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762000" y="1123950"/>
            <a:ext cx="7620000" cy="3262432"/>
          </a:xfrm>
          <a:prstGeom prst="rect">
            <a:avLst/>
          </a:prstGeom>
        </p:spPr>
        <p:txBody>
          <a:bodyPr wrap="square">
            <a:spAutoFit/>
          </a:bodyPr>
          <a:lstStyle/>
          <a:p>
            <a:r>
              <a:rPr lang="en-US" sz="1600" dirty="0" smtClean="0">
                <a:solidFill>
                  <a:schemeClr val="bg1"/>
                </a:solidFill>
                <a:latin typeface="Inter-Regular" panose="020B0604020202020204" charset="0"/>
                <a:ea typeface="Inter-Regular" panose="020B0604020202020204" charset="0"/>
              </a:rPr>
              <a:t>P-Card fraud can take several forms.  In addition to running the below algorithms, we allow the data to guide us in finding other aberrancies.</a:t>
            </a:r>
            <a:endParaRPr lang="en-US" sz="1600" dirty="0">
              <a:solidFill>
                <a:schemeClr val="bg1"/>
              </a:solidFill>
              <a:latin typeface="Inter-Regular" panose="020B0604020202020204" charset="0"/>
              <a:ea typeface="Inter-Regular" panose="020B0604020202020204" charset="0"/>
            </a:endParaRPr>
          </a:p>
          <a:p>
            <a:endParaRPr lang="en-US" sz="1600" dirty="0" smtClean="0">
              <a:solidFill>
                <a:schemeClr val="bg1"/>
              </a:solidFill>
              <a:latin typeface="Inter-Regular" panose="020B0604020202020204" charset="0"/>
              <a:ea typeface="Inter-Regular" panose="020B0604020202020204" charset="0"/>
            </a:endParaRPr>
          </a:p>
          <a:p>
            <a:r>
              <a:rPr lang="en-US" sz="1600" dirty="0" smtClean="0">
                <a:solidFill>
                  <a:schemeClr val="bg1"/>
                </a:solidFill>
                <a:latin typeface="Inter-Regular" panose="020B0604020202020204" charset="0"/>
                <a:ea typeface="Inter-Regular" panose="020B0604020202020204" charset="0"/>
              </a:rPr>
              <a:t>Examples:  </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Payment made on P-Card and through A/P via an invoice, common with Travel &amp; Expense vouchers (“double dipping”)</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Gift cards, gas, or other personal payments made via P-Card</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Payments made to unusual vendors</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Frequent purchases just below approval amounts, i.e. $999.00</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Collusion with other p-card holders to circumvent approval maximum</a:t>
            </a:r>
          </a:p>
          <a:p>
            <a:pPr marL="285750" indent="-285750">
              <a:buFont typeface="Wingdings" panose="05000000000000000000" pitchFamily="2" charset="2"/>
              <a:buChar char="ü"/>
            </a:pPr>
            <a:r>
              <a:rPr lang="en-US" dirty="0" smtClean="0">
                <a:solidFill>
                  <a:schemeClr val="bg1"/>
                </a:solidFill>
                <a:latin typeface="Inter-Regular" panose="020B0604020202020204" charset="0"/>
                <a:ea typeface="Inter-Regular" panose="020B0604020202020204" charset="0"/>
              </a:rPr>
              <a:t>Payments with rounded amounts, i.e. $9,000</a:t>
            </a:r>
          </a:p>
          <a:p>
            <a:endParaRPr lang="en-US" dirty="0" smtClean="0">
              <a:solidFill>
                <a:schemeClr val="bg1"/>
              </a:solidFill>
              <a:latin typeface="Inter-Regular" panose="020B0604020202020204" charset="0"/>
              <a:ea typeface="Inter-Regular" panose="020B0604020202020204" charset="0"/>
            </a:endParaRPr>
          </a:p>
          <a:p>
            <a:endParaRPr lang="en-US" dirty="0" smtClean="0">
              <a:solidFill>
                <a:schemeClr val="bg1"/>
              </a:solidFill>
              <a:latin typeface="Inter-Regular" panose="020B0604020202020204" charset="0"/>
              <a:ea typeface="Inter-Regular" panose="020B0604020202020204" charset="0"/>
            </a:endParaRPr>
          </a:p>
          <a:p>
            <a:endParaRPr lang="en-US" sz="1600" dirty="0">
              <a:solidFill>
                <a:schemeClr val="bg1"/>
              </a:solidFill>
              <a:latin typeface="Inter-Regular" panose="020B0604020202020204" charset="0"/>
              <a:ea typeface="Inter-Regular" panose="020B0604020202020204" charset="0"/>
            </a:endParaRPr>
          </a:p>
        </p:txBody>
      </p:sp>
      <p:sp>
        <p:nvSpPr>
          <p:cNvPr id="4" name="Rectangle 3"/>
          <p:cNvSpPr/>
          <p:nvPr/>
        </p:nvSpPr>
        <p:spPr>
          <a:xfrm>
            <a:off x="1905000" y="335420"/>
            <a:ext cx="4737194" cy="400110"/>
          </a:xfrm>
          <a:prstGeom prst="rect">
            <a:avLst/>
          </a:prstGeom>
        </p:spPr>
        <p:txBody>
          <a:bodyPr wrap="none">
            <a:spAutoFit/>
          </a:bodyPr>
          <a:lstStyle/>
          <a:p>
            <a:r>
              <a:rPr lang="en" sz="2000" dirty="0" smtClean="0">
                <a:latin typeface="Inter-Regular" panose="020B0604020202020204" charset="0"/>
                <a:ea typeface="Inter-Regular" panose="020B0604020202020204" charset="0"/>
              </a:rPr>
              <a:t>Procurement Card (P-Card) Analysis</a:t>
            </a:r>
            <a:endParaRPr lang="en-US" sz="2000" dirty="0">
              <a:latin typeface="Inter-Regular" panose="020B0604020202020204" charset="0"/>
              <a:ea typeface="Inter-Regular" panose="020B0604020202020204" charset="0"/>
            </a:endParaRPr>
          </a:p>
        </p:txBody>
      </p:sp>
    </p:spTree>
    <p:extLst>
      <p:ext uri="{BB962C8B-B14F-4D97-AF65-F5344CB8AC3E}">
        <p14:creationId xmlns:p14="http://schemas.microsoft.com/office/powerpoint/2010/main" val="3388001038"/>
      </p:ext>
    </p:extLst>
  </p:cSld>
  <p:clrMapOvr>
    <a:masterClrMapping/>
  </p:clrMapOvr>
</p:sld>
</file>

<file path=ppt/theme/theme1.xml><?xml version="1.0" encoding="utf-8"?>
<a:theme xmlns:a="http://schemas.openxmlformats.org/drawingml/2006/main" name="Joan template">
  <a:themeElements>
    <a:clrScheme name="Custom 347">
      <a:dk1>
        <a:srgbClr val="000C18"/>
      </a:dk1>
      <a:lt1>
        <a:srgbClr val="FFFFFF"/>
      </a:lt1>
      <a:dk2>
        <a:srgbClr val="85939C"/>
      </a:dk2>
      <a:lt2>
        <a:srgbClr val="E3F2F8"/>
      </a:lt2>
      <a:accent1>
        <a:srgbClr val="25A6E0"/>
      </a:accent1>
      <a:accent2>
        <a:srgbClr val="104499"/>
      </a:accent2>
      <a:accent3>
        <a:srgbClr val="94E277"/>
      </a:accent3>
      <a:accent4>
        <a:srgbClr val="4FB974"/>
      </a:accent4>
      <a:accent5>
        <a:srgbClr val="E9AB2D"/>
      </a:accent5>
      <a:accent6>
        <a:srgbClr val="D67309"/>
      </a:accent6>
      <a:hlink>
        <a:srgbClr val="10449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871</Words>
  <Application>Microsoft Office PowerPoint</Application>
  <PresentationFormat>On-screen Show (16:9)</PresentationFormat>
  <Paragraphs>96</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Inter</vt:lpstr>
      <vt:lpstr>Aharoni</vt:lpstr>
      <vt:lpstr>Inter-Regular</vt:lpstr>
      <vt:lpstr>Calibri</vt:lpstr>
      <vt:lpstr>Copperplate Gothic Bold</vt:lpstr>
      <vt:lpstr>Wingdings</vt:lpstr>
      <vt:lpstr>Joan template</vt:lpstr>
      <vt:lpstr>Automated Auditors, LLC Christy Warner, President www.findapfraud.com</vt:lpstr>
      <vt:lpstr>PowerPoint Presentation</vt:lpstr>
      <vt:lpstr>Accounts Payable (A/P) Data Audit</vt:lpstr>
      <vt:lpstr>PowerPoint Presentation</vt:lpstr>
      <vt:lpstr>A/P Data Forensic Audit</vt:lpstr>
      <vt:lpstr>Examples</vt:lpstr>
      <vt:lpstr>PowerPoint Presentation</vt:lpstr>
      <vt:lpstr>PowerPoint Presentation</vt:lpstr>
      <vt:lpstr>PowerPoint Presentation</vt:lpstr>
      <vt:lpstr>Our process is easy</vt:lpstr>
      <vt:lpstr>PowerPoint Presentation</vt:lpstr>
      <vt:lpstr>What do our clients say about us?</vt:lpstr>
      <vt:lpstr>Christy Warner, President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Auditors, LLC Christy Warner, President</dc:title>
  <cp:lastModifiedBy>sally</cp:lastModifiedBy>
  <cp:revision>28</cp:revision>
  <dcterms:modified xsi:type="dcterms:W3CDTF">2023-12-12T20:07:48Z</dcterms:modified>
</cp:coreProperties>
</file>